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8" r:id="rId2"/>
    <p:sldId id="442" r:id="rId3"/>
    <p:sldId id="430" r:id="rId4"/>
    <p:sldId id="452" r:id="rId5"/>
    <p:sldId id="456" r:id="rId6"/>
    <p:sldId id="446" r:id="rId7"/>
    <p:sldId id="457" r:id="rId8"/>
    <p:sldId id="458" r:id="rId9"/>
    <p:sldId id="332" r:id="rId10"/>
    <p:sldId id="342" r:id="rId11"/>
    <p:sldId id="340" r:id="rId12"/>
    <p:sldId id="459" r:id="rId13"/>
    <p:sldId id="462" r:id="rId14"/>
    <p:sldId id="360" r:id="rId15"/>
    <p:sldId id="431" r:id="rId16"/>
    <p:sldId id="438" r:id="rId17"/>
    <p:sldId id="450" r:id="rId18"/>
    <p:sldId id="432" r:id="rId19"/>
    <p:sldId id="435" r:id="rId20"/>
    <p:sldId id="434" r:id="rId21"/>
    <p:sldId id="460" r:id="rId22"/>
    <p:sldId id="447" r:id="rId23"/>
    <p:sldId id="437" r:id="rId24"/>
    <p:sldId id="439" r:id="rId25"/>
    <p:sldId id="444" r:id="rId26"/>
    <p:sldId id="449" r:id="rId27"/>
    <p:sldId id="461" r:id="rId28"/>
    <p:sldId id="433" r:id="rId29"/>
    <p:sldId id="448" r:id="rId30"/>
    <p:sldId id="441" r:id="rId31"/>
    <p:sldId id="436" r:id="rId32"/>
    <p:sldId id="451" r:id="rId33"/>
  </p:sldIdLst>
  <p:sldSz cx="9144000" cy="5143500" type="screen16x9"/>
  <p:notesSz cx="9928225" cy="6797675"/>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D8A"/>
    <a:srgbClr val="FFDE17"/>
    <a:srgbClr val="FFE525"/>
    <a:srgbClr val="F2C5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5017"/>
    <p:restoredTop sz="94689"/>
  </p:normalViewPr>
  <p:slideViewPr>
    <p:cSldViewPr>
      <p:cViewPr varScale="1">
        <p:scale>
          <a:sx n="108" d="100"/>
          <a:sy n="108" d="100"/>
        </p:scale>
        <p:origin x="298" y="72"/>
      </p:cViewPr>
      <p:guideLst>
        <p:guide orient="horz" pos="162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4302231" cy="339884"/>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sz="quarter" idx="1"/>
          </p:nvPr>
        </p:nvSpPr>
        <p:spPr>
          <a:xfrm>
            <a:off x="5623697" y="0"/>
            <a:ext cx="4302231" cy="339884"/>
          </a:xfrm>
          <a:prstGeom prst="rect">
            <a:avLst/>
          </a:prstGeom>
        </p:spPr>
        <p:txBody>
          <a:bodyPr vert="horz" lIns="91440" tIns="45720" rIns="91440" bIns="45720" rtlCol="0"/>
          <a:lstStyle>
            <a:lvl1pPr algn="r">
              <a:defRPr sz="1200"/>
            </a:lvl1pPr>
          </a:lstStyle>
          <a:p>
            <a:fld id="{6645972B-BC84-4FFF-8CD1-818836243AAE}" type="datetimeFigureOut">
              <a:rPr lang="sl-SI" smtClean="0"/>
              <a:t>14. 10. 2019</a:t>
            </a:fld>
            <a:endParaRPr lang="sl-SI"/>
          </a:p>
        </p:txBody>
      </p:sp>
      <p:sp>
        <p:nvSpPr>
          <p:cNvPr id="4" name="Ograda noge 3"/>
          <p:cNvSpPr>
            <a:spLocks noGrp="1"/>
          </p:cNvSpPr>
          <p:nvPr>
            <p:ph type="ftr" sz="quarter" idx="2"/>
          </p:nvPr>
        </p:nvSpPr>
        <p:spPr>
          <a:xfrm>
            <a:off x="0" y="6456612"/>
            <a:ext cx="4302231" cy="339884"/>
          </a:xfrm>
          <a:prstGeom prst="rect">
            <a:avLst/>
          </a:prstGeom>
        </p:spPr>
        <p:txBody>
          <a:bodyPr vert="horz" lIns="91440" tIns="45720" rIns="91440" bIns="45720" rtlCol="0" anchor="b"/>
          <a:lstStyle>
            <a:lvl1pPr algn="l">
              <a:defRPr sz="1200"/>
            </a:lvl1pPr>
          </a:lstStyle>
          <a:p>
            <a:endParaRPr lang="sl-SI"/>
          </a:p>
        </p:txBody>
      </p:sp>
      <p:sp>
        <p:nvSpPr>
          <p:cNvPr id="5" name="Ograda številke diapozitiva 4"/>
          <p:cNvSpPr>
            <a:spLocks noGrp="1"/>
          </p:cNvSpPr>
          <p:nvPr>
            <p:ph type="sldNum" sz="quarter" idx="3"/>
          </p:nvPr>
        </p:nvSpPr>
        <p:spPr>
          <a:xfrm>
            <a:off x="5623697" y="6456612"/>
            <a:ext cx="4302231" cy="339884"/>
          </a:xfrm>
          <a:prstGeom prst="rect">
            <a:avLst/>
          </a:prstGeom>
        </p:spPr>
        <p:txBody>
          <a:bodyPr vert="horz" lIns="91440" tIns="45720" rIns="91440" bIns="45720" rtlCol="0" anchor="b"/>
          <a:lstStyle>
            <a:lvl1pPr algn="r">
              <a:defRPr sz="1200"/>
            </a:lvl1pPr>
          </a:lstStyle>
          <a:p>
            <a:fld id="{187612FB-366E-40D9-A467-92CD0C904C64}" type="slidenum">
              <a:rPr lang="sl-SI" smtClean="0"/>
              <a:t>‹#›</a:t>
            </a:fld>
            <a:endParaRPr lang="sl-SI"/>
          </a:p>
        </p:txBody>
      </p:sp>
    </p:spTree>
    <p:extLst>
      <p:ext uri="{BB962C8B-B14F-4D97-AF65-F5344CB8AC3E}">
        <p14:creationId xmlns:p14="http://schemas.microsoft.com/office/powerpoint/2010/main" val="224192854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4302231" cy="339884"/>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idx="1"/>
          </p:nvPr>
        </p:nvSpPr>
        <p:spPr>
          <a:xfrm>
            <a:off x="5623697" y="0"/>
            <a:ext cx="4302231" cy="339884"/>
          </a:xfrm>
          <a:prstGeom prst="rect">
            <a:avLst/>
          </a:prstGeom>
        </p:spPr>
        <p:txBody>
          <a:bodyPr vert="horz" lIns="91440" tIns="45720" rIns="91440" bIns="45720" rtlCol="0"/>
          <a:lstStyle>
            <a:lvl1pPr algn="r">
              <a:defRPr sz="1200"/>
            </a:lvl1pPr>
          </a:lstStyle>
          <a:p>
            <a:fld id="{1D825CF9-1B78-48DD-8D20-1CA6BF43EBB5}" type="datetimeFigureOut">
              <a:rPr lang="sl-SI" smtClean="0"/>
              <a:t>14. 10. 2019</a:t>
            </a:fld>
            <a:endParaRPr lang="sl-SI"/>
          </a:p>
        </p:txBody>
      </p:sp>
      <p:sp>
        <p:nvSpPr>
          <p:cNvPr id="4" name="Ograda stranske slike 3"/>
          <p:cNvSpPr>
            <a:spLocks noGrp="1" noRot="1" noChangeAspect="1"/>
          </p:cNvSpPr>
          <p:nvPr>
            <p:ph type="sldImg" idx="2"/>
          </p:nvPr>
        </p:nvSpPr>
        <p:spPr>
          <a:xfrm>
            <a:off x="2697163" y="509588"/>
            <a:ext cx="4533900" cy="2549525"/>
          </a:xfrm>
          <a:prstGeom prst="rect">
            <a:avLst/>
          </a:prstGeom>
          <a:noFill/>
          <a:ln w="12700">
            <a:solidFill>
              <a:prstClr val="black"/>
            </a:solidFill>
          </a:ln>
        </p:spPr>
        <p:txBody>
          <a:bodyPr vert="horz" lIns="91440" tIns="45720" rIns="91440" bIns="45720" rtlCol="0" anchor="ctr"/>
          <a:lstStyle/>
          <a:p>
            <a:endParaRPr lang="sl-SI"/>
          </a:p>
        </p:txBody>
      </p:sp>
      <p:sp>
        <p:nvSpPr>
          <p:cNvPr id="5" name="Ograda opomb 4"/>
          <p:cNvSpPr>
            <a:spLocks noGrp="1"/>
          </p:cNvSpPr>
          <p:nvPr>
            <p:ph type="body" sz="quarter" idx="3"/>
          </p:nvPr>
        </p:nvSpPr>
        <p:spPr>
          <a:xfrm>
            <a:off x="992823" y="3228896"/>
            <a:ext cx="7942580" cy="3058954"/>
          </a:xfrm>
          <a:prstGeom prst="rect">
            <a:avLst/>
          </a:prstGeom>
        </p:spPr>
        <p:txBody>
          <a:bodyPr vert="horz" lIns="91440" tIns="45720" rIns="91440" bIns="45720" rtlCol="0"/>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6" name="Ograda noge 5"/>
          <p:cNvSpPr>
            <a:spLocks noGrp="1"/>
          </p:cNvSpPr>
          <p:nvPr>
            <p:ph type="ftr" sz="quarter" idx="4"/>
          </p:nvPr>
        </p:nvSpPr>
        <p:spPr>
          <a:xfrm>
            <a:off x="0" y="6456612"/>
            <a:ext cx="4302231" cy="339884"/>
          </a:xfrm>
          <a:prstGeom prst="rect">
            <a:avLst/>
          </a:prstGeom>
        </p:spPr>
        <p:txBody>
          <a:bodyPr vert="horz" lIns="91440" tIns="45720" rIns="91440" bIns="45720" rtlCol="0" anchor="b"/>
          <a:lstStyle>
            <a:lvl1pPr algn="l">
              <a:defRPr sz="1200"/>
            </a:lvl1pPr>
          </a:lstStyle>
          <a:p>
            <a:endParaRPr lang="sl-SI"/>
          </a:p>
        </p:txBody>
      </p:sp>
      <p:sp>
        <p:nvSpPr>
          <p:cNvPr id="7" name="Ograda številke diapozitiva 6"/>
          <p:cNvSpPr>
            <a:spLocks noGrp="1"/>
          </p:cNvSpPr>
          <p:nvPr>
            <p:ph type="sldNum" sz="quarter" idx="5"/>
          </p:nvPr>
        </p:nvSpPr>
        <p:spPr>
          <a:xfrm>
            <a:off x="5623697" y="6456612"/>
            <a:ext cx="4302231" cy="339884"/>
          </a:xfrm>
          <a:prstGeom prst="rect">
            <a:avLst/>
          </a:prstGeom>
        </p:spPr>
        <p:txBody>
          <a:bodyPr vert="horz" lIns="91440" tIns="45720" rIns="91440" bIns="45720" rtlCol="0" anchor="b"/>
          <a:lstStyle>
            <a:lvl1pPr algn="r">
              <a:defRPr sz="1200"/>
            </a:lvl1pPr>
          </a:lstStyle>
          <a:p>
            <a:fld id="{0BCE06CE-51AA-4A89-8A7F-D073BCACD2E6}" type="slidenum">
              <a:rPr lang="sl-SI" smtClean="0"/>
              <a:t>‹#›</a:t>
            </a:fld>
            <a:endParaRPr lang="sl-SI"/>
          </a:p>
        </p:txBody>
      </p:sp>
    </p:spTree>
    <p:extLst>
      <p:ext uri="{BB962C8B-B14F-4D97-AF65-F5344CB8AC3E}">
        <p14:creationId xmlns:p14="http://schemas.microsoft.com/office/powerpoint/2010/main" val="154845740"/>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Slika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31" y="-186989"/>
            <a:ext cx="9129468" cy="6093540"/>
          </a:xfrm>
          <a:prstGeom prst="rect">
            <a:avLst/>
          </a:prstGeom>
        </p:spPr>
      </p:pic>
      <p:sp>
        <p:nvSpPr>
          <p:cNvPr id="3" name="Pravokotnik 2"/>
          <p:cNvSpPr/>
          <p:nvPr userDrawn="1"/>
        </p:nvSpPr>
        <p:spPr>
          <a:xfrm>
            <a:off x="0" y="555526"/>
            <a:ext cx="4788024" cy="2088232"/>
          </a:xfrm>
          <a:prstGeom prst="rect">
            <a:avLst/>
          </a:prstGeom>
          <a:solidFill>
            <a:srgbClr val="005D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10" name="Raven povezovalnik 9"/>
          <p:cNvCxnSpPr/>
          <p:nvPr userDrawn="1"/>
        </p:nvCxnSpPr>
        <p:spPr>
          <a:xfrm flipH="1">
            <a:off x="0" y="2859782"/>
            <a:ext cx="3059832" cy="0"/>
          </a:xfrm>
          <a:prstGeom prst="line">
            <a:avLst/>
          </a:prstGeom>
          <a:ln w="28575">
            <a:solidFill>
              <a:srgbClr val="005D8A"/>
            </a:solidFill>
          </a:ln>
        </p:spPr>
        <p:style>
          <a:lnRef idx="1">
            <a:schemeClr val="accent4"/>
          </a:lnRef>
          <a:fillRef idx="0">
            <a:schemeClr val="accent4"/>
          </a:fillRef>
          <a:effectRef idx="0">
            <a:schemeClr val="accent4"/>
          </a:effectRef>
          <a:fontRef idx="minor">
            <a:schemeClr val="tx1"/>
          </a:fontRef>
        </p:style>
      </p:cxnSp>
      <p:cxnSp>
        <p:nvCxnSpPr>
          <p:cNvPr id="13" name="Raven povezovalnik 12"/>
          <p:cNvCxnSpPr/>
          <p:nvPr userDrawn="1"/>
        </p:nvCxnSpPr>
        <p:spPr>
          <a:xfrm flipH="1">
            <a:off x="3851920" y="2859782"/>
            <a:ext cx="936104" cy="0"/>
          </a:xfrm>
          <a:prstGeom prst="line">
            <a:avLst/>
          </a:prstGeom>
          <a:ln w="28575">
            <a:solidFill>
              <a:srgbClr val="005D8A"/>
            </a:solidFill>
          </a:ln>
        </p:spPr>
        <p:style>
          <a:lnRef idx="1">
            <a:schemeClr val="accent4"/>
          </a:lnRef>
          <a:fillRef idx="0">
            <a:schemeClr val="accent4"/>
          </a:fillRef>
          <a:effectRef idx="0">
            <a:schemeClr val="accent4"/>
          </a:effectRef>
          <a:fontRef idx="minor">
            <a:schemeClr val="tx1"/>
          </a:fontRef>
        </p:style>
      </p:cxnSp>
      <p:sp>
        <p:nvSpPr>
          <p:cNvPr id="22" name="Pravokotnik 21"/>
          <p:cNvSpPr/>
          <p:nvPr userDrawn="1"/>
        </p:nvSpPr>
        <p:spPr>
          <a:xfrm>
            <a:off x="0" y="3075806"/>
            <a:ext cx="4788024" cy="1224136"/>
          </a:xfrm>
          <a:prstGeom prst="rect">
            <a:avLst/>
          </a:prstGeom>
          <a:solidFill>
            <a:srgbClr val="005D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1" name="Naslov 1"/>
          <p:cNvSpPr>
            <a:spLocks noGrp="1"/>
          </p:cNvSpPr>
          <p:nvPr>
            <p:ph type="title" hasCustomPrompt="1"/>
          </p:nvPr>
        </p:nvSpPr>
        <p:spPr>
          <a:xfrm>
            <a:off x="395536" y="699542"/>
            <a:ext cx="3960440" cy="1042034"/>
          </a:xfrm>
        </p:spPr>
        <p:txBody>
          <a:bodyPr>
            <a:normAutofit/>
          </a:bodyPr>
          <a:lstStyle>
            <a:lvl1pPr algn="l">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sl-SI" dirty="0"/>
              <a:t>TITLE OF THE PRESENTATION</a:t>
            </a:r>
          </a:p>
        </p:txBody>
      </p:sp>
      <p:pic>
        <p:nvPicPr>
          <p:cNvPr id="21" name="Picture 2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84368" y="483518"/>
            <a:ext cx="957626" cy="957626"/>
          </a:xfrm>
          <a:prstGeom prst="rect">
            <a:avLst/>
          </a:prstGeom>
        </p:spPr>
      </p:pic>
      <p:sp>
        <p:nvSpPr>
          <p:cNvPr id="23" name="Ograda besedila 3"/>
          <p:cNvSpPr>
            <a:spLocks noGrp="1"/>
          </p:cNvSpPr>
          <p:nvPr>
            <p:ph type="body" sz="half" idx="10" hasCustomPrompt="1"/>
          </p:nvPr>
        </p:nvSpPr>
        <p:spPr>
          <a:xfrm>
            <a:off x="395536" y="1831743"/>
            <a:ext cx="3960440" cy="740007"/>
          </a:xfrm>
        </p:spPr>
        <p:txBody>
          <a:bodyPr>
            <a:normAutofit/>
          </a:bodyPr>
          <a:lstStyle>
            <a:lvl1pPr marL="0" indent="0" algn="l">
              <a:buFont typeface="Arial" panose="020B0604020202020204" pitchFamily="34" charset="0"/>
              <a:buNone/>
              <a:defRPr lang="en-US" sz="1500" b="0" i="0" baseline="0" smtClean="0">
                <a:solidFill>
                  <a:schemeClr val="bg1"/>
                </a:solidFill>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dirty="0"/>
              <a:t>Subtitle of the presentation</a:t>
            </a:r>
          </a:p>
        </p:txBody>
      </p:sp>
      <p:sp>
        <p:nvSpPr>
          <p:cNvPr id="24" name="Ograda besedila 3"/>
          <p:cNvSpPr>
            <a:spLocks noGrp="1"/>
          </p:cNvSpPr>
          <p:nvPr>
            <p:ph type="body" sz="half" idx="13" hasCustomPrompt="1"/>
          </p:nvPr>
        </p:nvSpPr>
        <p:spPr>
          <a:xfrm>
            <a:off x="359532" y="3255826"/>
            <a:ext cx="3996444" cy="864096"/>
          </a:xfrm>
        </p:spPr>
        <p:txBody>
          <a:bodyPr>
            <a:normAutofit/>
          </a:bodyPr>
          <a:lstStyle>
            <a:lvl1pPr marL="0" indent="0" algn="l">
              <a:buFont typeface="Arial" panose="020B0604020202020204" pitchFamily="34" charset="0"/>
              <a:buNone/>
              <a:defRPr lang="en-US" sz="1100" b="0" i="0" baseline="0" smtClean="0">
                <a:solidFill>
                  <a:schemeClr val="bg1"/>
                </a:solidFill>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dirty="0"/>
              <a:t>Insert text here (Author, date, etc.) </a:t>
            </a:r>
          </a:p>
        </p:txBody>
      </p:sp>
    </p:spTree>
    <p:extLst>
      <p:ext uri="{BB962C8B-B14F-4D97-AF65-F5344CB8AC3E}">
        <p14:creationId xmlns:p14="http://schemas.microsoft.com/office/powerpoint/2010/main" val="2050499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 you Slide">
    <p:bg>
      <p:bgPr>
        <a:solidFill>
          <a:srgbClr val="005D8A"/>
        </a:solidFill>
        <a:effectLst/>
      </p:bgPr>
    </p:bg>
    <p:spTree>
      <p:nvGrpSpPr>
        <p:cNvPr id="1" name=""/>
        <p:cNvGrpSpPr/>
        <p:nvPr/>
      </p:nvGrpSpPr>
      <p:grpSpPr>
        <a:xfrm>
          <a:off x="0" y="0"/>
          <a:ext cx="0" cy="0"/>
          <a:chOff x="0" y="0"/>
          <a:chExt cx="0" cy="0"/>
        </a:xfrm>
      </p:grpSpPr>
      <p:cxnSp>
        <p:nvCxnSpPr>
          <p:cNvPr id="6" name="Raven povezovalnik 5"/>
          <p:cNvCxnSpPr/>
          <p:nvPr userDrawn="1"/>
        </p:nvCxnSpPr>
        <p:spPr>
          <a:xfrm flipH="1">
            <a:off x="1979712" y="2643758"/>
            <a:ext cx="5112568" cy="0"/>
          </a:xfrm>
          <a:prstGeom prst="line">
            <a:avLst/>
          </a:prstGeom>
          <a:ln w="28575">
            <a:solidFill>
              <a:schemeClr val="bg1"/>
            </a:solidFill>
          </a:ln>
        </p:spPr>
        <p:style>
          <a:lnRef idx="1">
            <a:schemeClr val="accent4"/>
          </a:lnRef>
          <a:fillRef idx="0">
            <a:schemeClr val="accent4"/>
          </a:fillRef>
          <a:effectRef idx="0">
            <a:schemeClr val="accent4"/>
          </a:effectRef>
          <a:fontRef idx="minor">
            <a:schemeClr val="tx1"/>
          </a:fontRef>
        </p:style>
      </p:cxnSp>
      <p:sp>
        <p:nvSpPr>
          <p:cNvPr id="2" name="PoljeZBesedilom 1"/>
          <p:cNvSpPr txBox="1"/>
          <p:nvPr userDrawn="1"/>
        </p:nvSpPr>
        <p:spPr>
          <a:xfrm>
            <a:off x="0" y="1635646"/>
            <a:ext cx="9144000" cy="861774"/>
          </a:xfrm>
          <a:prstGeom prst="rect">
            <a:avLst/>
          </a:prstGeom>
          <a:noFill/>
        </p:spPr>
        <p:txBody>
          <a:bodyPr wrap="square" rtlCol="0">
            <a:spAutoFit/>
          </a:bodyPr>
          <a:lstStyle/>
          <a:p>
            <a:pPr algn="ctr"/>
            <a:r>
              <a:rPr lang="sl-SI" sz="2500" b="1" i="0" dirty="0">
                <a:solidFill>
                  <a:schemeClr val="bg1"/>
                </a:solidFill>
                <a:latin typeface="Arial" panose="020B0604020202020204" pitchFamily="34" charset="0"/>
                <a:ea typeface="Avenir Next Demi Bold" charset="0"/>
                <a:cs typeface="Arial" panose="020B0604020202020204" pitchFamily="34" charset="0"/>
              </a:rPr>
              <a:t>THANK</a:t>
            </a:r>
            <a:r>
              <a:rPr lang="sl-SI" sz="2500" b="1" i="0" baseline="0" dirty="0">
                <a:solidFill>
                  <a:schemeClr val="bg1"/>
                </a:solidFill>
                <a:latin typeface="Arial" panose="020B0604020202020204" pitchFamily="34" charset="0"/>
                <a:ea typeface="Avenir Next Demi Bold" charset="0"/>
                <a:cs typeface="Arial" panose="020B0604020202020204" pitchFamily="34" charset="0"/>
              </a:rPr>
              <a:t> YOU FOR </a:t>
            </a:r>
          </a:p>
          <a:p>
            <a:pPr algn="ctr"/>
            <a:r>
              <a:rPr lang="sl-SI" sz="2500" b="1" i="0" baseline="0" dirty="0">
                <a:solidFill>
                  <a:schemeClr val="bg1"/>
                </a:solidFill>
                <a:latin typeface="Arial" panose="020B0604020202020204" pitchFamily="34" charset="0"/>
                <a:ea typeface="Avenir Next Demi Bold" charset="0"/>
                <a:cs typeface="Arial" panose="020B0604020202020204" pitchFamily="34" charset="0"/>
              </a:rPr>
              <a:t>YOUR ATTENTION</a:t>
            </a:r>
            <a:endParaRPr lang="sl-SI" sz="2500" b="1" i="0" dirty="0">
              <a:solidFill>
                <a:schemeClr val="bg1"/>
              </a:solidFill>
              <a:latin typeface="Arial" panose="020B0604020202020204" pitchFamily="34" charset="0"/>
              <a:ea typeface="Avenir Next Demi Bold" charset="0"/>
              <a:cs typeface="Arial" panose="020B0604020202020204" pitchFamily="34" charset="0"/>
            </a:endParaRPr>
          </a:p>
        </p:txBody>
      </p:sp>
      <p:sp>
        <p:nvSpPr>
          <p:cNvPr id="13" name="Naslov 1"/>
          <p:cNvSpPr>
            <a:spLocks noGrp="1"/>
          </p:cNvSpPr>
          <p:nvPr>
            <p:ph type="title" hasCustomPrompt="1"/>
          </p:nvPr>
        </p:nvSpPr>
        <p:spPr>
          <a:xfrm>
            <a:off x="0" y="2931790"/>
            <a:ext cx="9143999" cy="520799"/>
          </a:xfrm>
        </p:spPr>
        <p:txBody>
          <a:bodyPr anchor="b">
            <a:normAutofit/>
          </a:bodyPr>
          <a:lstStyle>
            <a:lvl1pPr algn="ctr">
              <a:defRPr sz="1100" b="0"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sl-SI" dirty="0" err="1"/>
              <a:t>Autor</a:t>
            </a:r>
            <a:r>
              <a:rPr lang="sl-SI" dirty="0"/>
              <a:t>:</a:t>
            </a:r>
            <a:br>
              <a:rPr lang="sl-SI" dirty="0"/>
            </a:br>
            <a:r>
              <a:rPr lang="sl-SI" dirty="0" err="1"/>
              <a:t>Mail</a:t>
            </a:r>
            <a:r>
              <a:rPr lang="sl-SI" dirty="0"/>
              <a:t>:</a:t>
            </a:r>
          </a:p>
        </p:txBody>
      </p:sp>
      <p:sp>
        <p:nvSpPr>
          <p:cNvPr id="15" name="PoljeZBesedilom 14"/>
          <p:cNvSpPr txBox="1"/>
          <p:nvPr userDrawn="1"/>
        </p:nvSpPr>
        <p:spPr>
          <a:xfrm>
            <a:off x="0" y="4011910"/>
            <a:ext cx="9144000" cy="276999"/>
          </a:xfrm>
          <a:prstGeom prst="rect">
            <a:avLst/>
          </a:prstGeom>
          <a:noFill/>
        </p:spPr>
        <p:txBody>
          <a:bodyPr wrap="square" rtlCol="0">
            <a:spAutoFit/>
          </a:bodyPr>
          <a:lstStyle/>
          <a:p>
            <a:pPr algn="ctr"/>
            <a:r>
              <a:rPr lang="sl-SI" sz="1200" b="0" i="0" dirty="0" err="1">
                <a:solidFill>
                  <a:schemeClr val="bg1"/>
                </a:solidFill>
                <a:latin typeface="Arial" panose="020B0604020202020204" pitchFamily="34" charset="0"/>
                <a:ea typeface="Avenir Next Medium" charset="0"/>
                <a:cs typeface="Arial" panose="020B0604020202020204" pitchFamily="34" charset="0"/>
              </a:rPr>
              <a:t>You</a:t>
            </a:r>
            <a:r>
              <a:rPr lang="sl-SI" sz="1200" b="0" i="0" dirty="0">
                <a:solidFill>
                  <a:schemeClr val="bg1"/>
                </a:solidFill>
                <a:latin typeface="Arial" panose="020B0604020202020204" pitchFamily="34" charset="0"/>
                <a:ea typeface="Avenir Next Medium" charset="0"/>
                <a:cs typeface="Arial" panose="020B0604020202020204" pitchFamily="34" charset="0"/>
              </a:rPr>
              <a:t> </a:t>
            </a:r>
            <a:r>
              <a:rPr lang="sl-SI" sz="1200" b="0" i="0" dirty="0" err="1">
                <a:solidFill>
                  <a:schemeClr val="bg1"/>
                </a:solidFill>
                <a:latin typeface="Arial" panose="020B0604020202020204" pitchFamily="34" charset="0"/>
                <a:ea typeface="Avenir Next Medium" charset="0"/>
                <a:cs typeface="Arial" panose="020B0604020202020204" pitchFamily="34" charset="0"/>
              </a:rPr>
              <a:t>can</a:t>
            </a:r>
            <a:r>
              <a:rPr lang="sl-SI" sz="1200" b="0" i="0" dirty="0">
                <a:solidFill>
                  <a:schemeClr val="bg1"/>
                </a:solidFill>
                <a:latin typeface="Arial" panose="020B0604020202020204" pitchFamily="34" charset="0"/>
                <a:ea typeface="Avenir Next Medium" charset="0"/>
                <a:cs typeface="Arial" panose="020B0604020202020204" pitchFamily="34" charset="0"/>
              </a:rPr>
              <a:t> </a:t>
            </a:r>
            <a:r>
              <a:rPr lang="sl-SI" sz="1200" b="0" i="0" dirty="0" err="1">
                <a:solidFill>
                  <a:schemeClr val="bg1"/>
                </a:solidFill>
                <a:latin typeface="Arial" panose="020B0604020202020204" pitchFamily="34" charset="0"/>
                <a:ea typeface="Avenir Next Medium" charset="0"/>
                <a:cs typeface="Arial" panose="020B0604020202020204" pitchFamily="34" charset="0"/>
              </a:rPr>
              <a:t>download</a:t>
            </a:r>
            <a:r>
              <a:rPr lang="sl-SI" sz="1200" b="0" i="0" dirty="0">
                <a:solidFill>
                  <a:schemeClr val="bg1"/>
                </a:solidFill>
                <a:latin typeface="Arial" panose="020B0604020202020204" pitchFamily="34" charset="0"/>
                <a:ea typeface="Avenir Next Medium" charset="0"/>
                <a:cs typeface="Arial" panose="020B0604020202020204" pitchFamily="34" charset="0"/>
              </a:rPr>
              <a:t> </a:t>
            </a:r>
            <a:r>
              <a:rPr lang="sl-SI" sz="1200" b="0" i="0" dirty="0" err="1">
                <a:solidFill>
                  <a:schemeClr val="bg1"/>
                </a:solidFill>
                <a:latin typeface="Arial" panose="020B0604020202020204" pitchFamily="34" charset="0"/>
                <a:ea typeface="Avenir Next Medium" charset="0"/>
                <a:cs typeface="Arial" panose="020B0604020202020204" pitchFamily="34" charset="0"/>
              </a:rPr>
              <a:t>this</a:t>
            </a:r>
            <a:r>
              <a:rPr lang="sl-SI" sz="1200" b="0" i="0" dirty="0">
                <a:solidFill>
                  <a:schemeClr val="bg1"/>
                </a:solidFill>
                <a:latin typeface="Arial" panose="020B0604020202020204" pitchFamily="34" charset="0"/>
                <a:ea typeface="Avenir Next Medium" charset="0"/>
                <a:cs typeface="Arial" panose="020B0604020202020204" pitchFamily="34" charset="0"/>
              </a:rPr>
              <a:t> </a:t>
            </a:r>
            <a:r>
              <a:rPr lang="sl-SI" sz="1200" b="0" i="0" dirty="0" err="1">
                <a:solidFill>
                  <a:schemeClr val="bg1"/>
                </a:solidFill>
                <a:latin typeface="Arial" panose="020B0604020202020204" pitchFamily="34" charset="0"/>
                <a:ea typeface="Avenir Next Medium" charset="0"/>
                <a:cs typeface="Arial" panose="020B0604020202020204" pitchFamily="34" charset="0"/>
              </a:rPr>
              <a:t>presentation</a:t>
            </a:r>
            <a:r>
              <a:rPr lang="sl-SI" sz="1200" b="0" i="0" dirty="0">
                <a:solidFill>
                  <a:schemeClr val="bg1"/>
                </a:solidFill>
                <a:latin typeface="Arial" panose="020B0604020202020204" pitchFamily="34" charset="0"/>
                <a:ea typeface="Avenir Next Medium" charset="0"/>
                <a:cs typeface="Arial" panose="020B0604020202020204" pitchFamily="34" charset="0"/>
              </a:rPr>
              <a:t> at:</a:t>
            </a:r>
          </a:p>
        </p:txBody>
      </p:sp>
      <p:sp>
        <p:nvSpPr>
          <p:cNvPr id="7" name="Ograda besedila 3"/>
          <p:cNvSpPr>
            <a:spLocks noGrp="1"/>
          </p:cNvSpPr>
          <p:nvPr>
            <p:ph type="body" sz="half" idx="2" hasCustomPrompt="1"/>
          </p:nvPr>
        </p:nvSpPr>
        <p:spPr>
          <a:xfrm>
            <a:off x="0" y="4244678"/>
            <a:ext cx="9144000" cy="415304"/>
          </a:xfrm>
        </p:spPr>
        <p:txBody>
          <a:bodyPr>
            <a:normAutofit/>
          </a:bodyPr>
          <a:lstStyle>
            <a:lvl1pPr marL="0" indent="0" algn="ctr">
              <a:buFont typeface="Arial" panose="020B0604020202020204" pitchFamily="34" charset="0"/>
              <a:buNone/>
              <a:defRPr lang="en-US" sz="1200" b="0" i="0" smtClean="0">
                <a:solidFill>
                  <a:schemeClr val="bg1"/>
                </a:solidFill>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dirty="0"/>
              <a:t>www.site.com</a:t>
            </a:r>
          </a:p>
        </p:txBody>
      </p:sp>
      <p:pic>
        <p:nvPicPr>
          <p:cNvPr id="8" name="Picture 7">
            <a:extLst>
              <a:ext uri="{FF2B5EF4-FFF2-40B4-BE49-F238E27FC236}">
                <a16:creationId xmlns:a16="http://schemas.microsoft.com/office/drawing/2014/main" id="{65FDEFE6-C947-954A-811C-0926E3FB44D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44408" y="219662"/>
            <a:ext cx="695904" cy="695904"/>
          </a:xfrm>
          <a:prstGeom prst="rect">
            <a:avLst/>
          </a:prstGeom>
        </p:spPr>
      </p:pic>
    </p:spTree>
    <p:extLst>
      <p:ext uri="{BB962C8B-B14F-4D97-AF65-F5344CB8AC3E}">
        <p14:creationId xmlns:p14="http://schemas.microsoft.com/office/powerpoint/2010/main" val="1108420287"/>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hort Description Slide ">
    <p:bg>
      <p:bgPr>
        <a:solidFill>
          <a:srgbClr val="005D8A"/>
        </a:solidFill>
        <a:effectLst/>
      </p:bgPr>
    </p:bg>
    <p:spTree>
      <p:nvGrpSpPr>
        <p:cNvPr id="1" name=""/>
        <p:cNvGrpSpPr/>
        <p:nvPr/>
      </p:nvGrpSpPr>
      <p:grpSpPr>
        <a:xfrm>
          <a:off x="0" y="0"/>
          <a:ext cx="0" cy="0"/>
          <a:chOff x="0" y="0"/>
          <a:chExt cx="0" cy="0"/>
        </a:xfrm>
      </p:grpSpPr>
      <p:cxnSp>
        <p:nvCxnSpPr>
          <p:cNvPr id="6" name="Raven povezovalnik 5"/>
          <p:cNvCxnSpPr/>
          <p:nvPr userDrawn="1"/>
        </p:nvCxnSpPr>
        <p:spPr>
          <a:xfrm flipH="1">
            <a:off x="1979712" y="2283718"/>
            <a:ext cx="5112568" cy="0"/>
          </a:xfrm>
          <a:prstGeom prst="line">
            <a:avLst/>
          </a:prstGeom>
          <a:ln w="28575">
            <a:solidFill>
              <a:schemeClr val="bg1"/>
            </a:solidFill>
          </a:ln>
        </p:spPr>
        <p:style>
          <a:lnRef idx="1">
            <a:schemeClr val="accent4"/>
          </a:lnRef>
          <a:fillRef idx="0">
            <a:schemeClr val="accent4"/>
          </a:fillRef>
          <a:effectRef idx="0">
            <a:schemeClr val="accent4"/>
          </a:effectRef>
          <a:fontRef idx="minor">
            <a:schemeClr val="tx1"/>
          </a:fontRef>
        </p:style>
      </p:cxnSp>
      <p:sp>
        <p:nvSpPr>
          <p:cNvPr id="2" name="PoljeZBesedilom 1"/>
          <p:cNvSpPr txBox="1"/>
          <p:nvPr userDrawn="1"/>
        </p:nvSpPr>
        <p:spPr>
          <a:xfrm>
            <a:off x="0" y="1203598"/>
            <a:ext cx="9144000" cy="861774"/>
          </a:xfrm>
          <a:prstGeom prst="rect">
            <a:avLst/>
          </a:prstGeom>
          <a:noFill/>
        </p:spPr>
        <p:txBody>
          <a:bodyPr wrap="square" rtlCol="0">
            <a:spAutoFit/>
          </a:bodyPr>
          <a:lstStyle/>
          <a:p>
            <a:pPr algn="ctr"/>
            <a:r>
              <a:rPr lang="sl-SI" sz="2500" b="1" i="0" dirty="0">
                <a:solidFill>
                  <a:schemeClr val="bg1"/>
                </a:solidFill>
                <a:latin typeface="Arial" panose="020B0604020202020204" pitchFamily="34" charset="0"/>
                <a:ea typeface="Avenir Next Demi Bold" charset="0"/>
                <a:cs typeface="Arial" panose="020B0604020202020204" pitchFamily="34" charset="0"/>
              </a:rPr>
              <a:t>SHORT DESCRIPTION </a:t>
            </a:r>
          </a:p>
          <a:p>
            <a:pPr algn="ctr"/>
            <a:r>
              <a:rPr lang="sl-SI" sz="2500" b="1" i="0" dirty="0">
                <a:solidFill>
                  <a:schemeClr val="bg1"/>
                </a:solidFill>
                <a:latin typeface="Arial" panose="020B0604020202020204" pitchFamily="34" charset="0"/>
                <a:ea typeface="Avenir Next Demi Bold" charset="0"/>
                <a:cs typeface="Arial" panose="020B0604020202020204" pitchFamily="34" charset="0"/>
              </a:rPr>
              <a:t>OF THE HEALINT</a:t>
            </a:r>
          </a:p>
        </p:txBody>
      </p:sp>
      <p:sp>
        <p:nvSpPr>
          <p:cNvPr id="15" name="PoljeZBesedilom 14"/>
          <p:cNvSpPr txBox="1"/>
          <p:nvPr userDrawn="1"/>
        </p:nvSpPr>
        <p:spPr>
          <a:xfrm>
            <a:off x="1979712" y="2571750"/>
            <a:ext cx="5112568" cy="1446550"/>
          </a:xfrm>
          <a:prstGeom prst="rect">
            <a:avLst/>
          </a:prstGeom>
          <a:noFill/>
        </p:spPr>
        <p:txBody>
          <a:bodyPr wrap="square" rtlCol="0">
            <a:spAutoFit/>
          </a:bodyPr>
          <a:lstStyle/>
          <a:p>
            <a:pPr algn="ctr"/>
            <a:r>
              <a:rPr lang="en-US" sz="1100" b="0" i="0" kern="1200" dirty="0">
                <a:solidFill>
                  <a:schemeClr val="bg1"/>
                </a:solidFill>
                <a:effectLst/>
                <a:latin typeface="Arial" panose="020B0604020202020204" pitchFamily="34" charset="0"/>
                <a:ea typeface="+mn-ea"/>
                <a:cs typeface="Arial" panose="020B0604020202020204" pitchFamily="34" charset="0"/>
              </a:rPr>
              <a:t>In healthcare, student learning in clinical practice is an essential part of </a:t>
            </a:r>
            <a:br>
              <a:rPr lang="en-US" sz="1100" b="0" i="0" kern="1200" dirty="0">
                <a:solidFill>
                  <a:schemeClr val="bg1"/>
                </a:solidFill>
                <a:effectLst/>
                <a:latin typeface="Arial" panose="020B0604020202020204" pitchFamily="34" charset="0"/>
                <a:ea typeface="+mn-ea"/>
                <a:cs typeface="Arial" panose="020B0604020202020204" pitchFamily="34" charset="0"/>
              </a:rPr>
            </a:br>
            <a:r>
              <a:rPr lang="en-US" sz="1100" b="0" i="0" kern="1200" dirty="0">
                <a:solidFill>
                  <a:schemeClr val="bg1"/>
                </a:solidFill>
                <a:effectLst/>
                <a:latin typeface="Arial" panose="020B0604020202020204" pitchFamily="34" charset="0"/>
                <a:ea typeface="+mn-ea"/>
                <a:cs typeface="Arial" panose="020B0604020202020204" pitchFamily="34" charset="0"/>
              </a:rPr>
              <a:t>the curriculum. However, in a context of international mobility, healthcare professionals ideally need to train within the system they intend to work in, </a:t>
            </a:r>
            <a:br>
              <a:rPr lang="en-US" sz="1100" b="0" i="0" kern="1200" dirty="0">
                <a:solidFill>
                  <a:schemeClr val="bg1"/>
                </a:solidFill>
                <a:effectLst/>
                <a:latin typeface="Arial" panose="020B0604020202020204" pitchFamily="34" charset="0"/>
                <a:ea typeface="+mn-ea"/>
                <a:cs typeface="Arial" panose="020B0604020202020204" pitchFamily="34" charset="0"/>
              </a:rPr>
            </a:br>
            <a:r>
              <a:rPr lang="en-US" sz="1100" b="0" i="0" kern="1200" dirty="0">
                <a:solidFill>
                  <a:schemeClr val="bg1"/>
                </a:solidFill>
                <a:effectLst/>
                <a:latin typeface="Arial" panose="020B0604020202020204" pitchFamily="34" charset="0"/>
                <a:ea typeface="+mn-ea"/>
                <a:cs typeface="Arial" panose="020B0604020202020204" pitchFamily="34" charset="0"/>
              </a:rPr>
              <a:t>so that they may easily integrate and deliver care. HEALINT is promoting such international training by developing management tools that support Higher Education and Health Care institutions to offer and direct high-quality </a:t>
            </a:r>
            <a:br>
              <a:rPr lang="en-US" sz="1100" b="0" i="0" kern="1200" dirty="0">
                <a:solidFill>
                  <a:schemeClr val="bg1"/>
                </a:solidFill>
                <a:effectLst/>
                <a:latin typeface="Arial" panose="020B0604020202020204" pitchFamily="34" charset="0"/>
                <a:ea typeface="+mn-ea"/>
                <a:cs typeface="Arial" panose="020B0604020202020204" pitchFamily="34" charset="0"/>
              </a:rPr>
            </a:br>
            <a:r>
              <a:rPr lang="en-US" sz="1100" b="0" i="0" kern="1200" dirty="0">
                <a:solidFill>
                  <a:schemeClr val="bg1"/>
                </a:solidFill>
                <a:effectLst/>
                <a:latin typeface="Arial" panose="020B0604020202020204" pitchFamily="34" charset="0"/>
                <a:ea typeface="+mn-ea"/>
                <a:cs typeface="Arial" panose="020B0604020202020204" pitchFamily="34" charset="0"/>
              </a:rPr>
              <a:t>cross-border apprenticeships which can serve as a basis for the development </a:t>
            </a:r>
            <a:br>
              <a:rPr lang="en-US" sz="1100" b="0" i="0" kern="1200" dirty="0">
                <a:solidFill>
                  <a:schemeClr val="bg1"/>
                </a:solidFill>
                <a:effectLst/>
                <a:latin typeface="Arial" panose="020B0604020202020204" pitchFamily="34" charset="0"/>
                <a:ea typeface="+mn-ea"/>
                <a:cs typeface="Arial" panose="020B0604020202020204" pitchFamily="34" charset="0"/>
              </a:rPr>
            </a:br>
            <a:r>
              <a:rPr lang="en-US" sz="1100" b="0" i="0" kern="1200" dirty="0">
                <a:solidFill>
                  <a:schemeClr val="bg1"/>
                </a:solidFill>
                <a:effectLst/>
                <a:latin typeface="Arial" panose="020B0604020202020204" pitchFamily="34" charset="0"/>
                <a:ea typeface="+mn-ea"/>
                <a:cs typeface="Arial" panose="020B0604020202020204" pitchFamily="34" charset="0"/>
              </a:rPr>
              <a:t>of formal international standards and guidelines.</a:t>
            </a:r>
            <a:endParaRPr lang="sl-SI" sz="1100" b="0" i="0" dirty="0">
              <a:solidFill>
                <a:schemeClr val="bg1"/>
              </a:solidFill>
              <a:latin typeface="Arial" panose="020B0604020202020204" pitchFamily="34" charset="0"/>
              <a:ea typeface="Avenir Next Medium" charset="0"/>
              <a:cs typeface="Arial" panose="020B0604020202020204" pitchFamily="34" charset="0"/>
            </a:endParaRPr>
          </a:p>
        </p:txBody>
      </p:sp>
      <p:pic>
        <p:nvPicPr>
          <p:cNvPr id="5" name="Picture 4">
            <a:extLst>
              <a:ext uri="{FF2B5EF4-FFF2-40B4-BE49-F238E27FC236}">
                <a16:creationId xmlns:a16="http://schemas.microsoft.com/office/drawing/2014/main" id="{ECD24232-C03E-224C-A2FC-CFEC0D75778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44408" y="219662"/>
            <a:ext cx="695904" cy="695904"/>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chnical Slide">
    <p:bg>
      <p:bgPr>
        <a:solidFill>
          <a:srgbClr val="005D8A"/>
        </a:solidFill>
        <a:effectLst/>
      </p:bgPr>
    </p:bg>
    <p:spTree>
      <p:nvGrpSpPr>
        <p:cNvPr id="1" name=""/>
        <p:cNvGrpSpPr/>
        <p:nvPr/>
      </p:nvGrpSpPr>
      <p:grpSpPr>
        <a:xfrm>
          <a:off x="0" y="0"/>
          <a:ext cx="0" cy="0"/>
          <a:chOff x="0" y="0"/>
          <a:chExt cx="0" cy="0"/>
        </a:xfrm>
      </p:grpSpPr>
      <p:cxnSp>
        <p:nvCxnSpPr>
          <p:cNvPr id="6" name="Raven povezovalnik 5"/>
          <p:cNvCxnSpPr/>
          <p:nvPr userDrawn="1"/>
        </p:nvCxnSpPr>
        <p:spPr>
          <a:xfrm flipH="1">
            <a:off x="1043608" y="843558"/>
            <a:ext cx="5112568" cy="0"/>
          </a:xfrm>
          <a:prstGeom prst="line">
            <a:avLst/>
          </a:prstGeom>
          <a:ln w="28575">
            <a:solidFill>
              <a:schemeClr val="bg1"/>
            </a:solidFill>
          </a:ln>
        </p:spPr>
        <p:style>
          <a:lnRef idx="1">
            <a:schemeClr val="accent4"/>
          </a:lnRef>
          <a:fillRef idx="0">
            <a:schemeClr val="accent4"/>
          </a:fillRef>
          <a:effectRef idx="0">
            <a:schemeClr val="accent4"/>
          </a:effectRef>
          <a:fontRef idx="minor">
            <a:schemeClr val="tx1"/>
          </a:fontRef>
        </p:style>
      </p:cxnSp>
      <p:pic>
        <p:nvPicPr>
          <p:cNvPr id="5" name="Slika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4385" y="4078649"/>
            <a:ext cx="365309" cy="365309"/>
          </a:xfrm>
          <a:prstGeom prst="rect">
            <a:avLst/>
          </a:prstGeom>
        </p:spPr>
      </p:pic>
      <p:pic>
        <p:nvPicPr>
          <p:cNvPr id="7"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1498441" y="4104419"/>
            <a:ext cx="1152128" cy="329011"/>
          </a:xfrm>
          <a:prstGeom prst="rect">
            <a:avLst/>
          </a:prstGeom>
          <a:noFill/>
          <a:extLst>
            <a:ext uri="{909E8E84-426E-40DD-AFC4-6F175D3DCCD1}">
              <a14:hiddenFill xmlns:a14="http://schemas.microsoft.com/office/drawing/2010/main">
                <a:solidFill>
                  <a:srgbClr val="FFFFFF"/>
                </a:solidFill>
              </a14:hiddenFill>
            </a:ext>
          </a:extLst>
        </p:spPr>
      </p:pic>
      <p:sp>
        <p:nvSpPr>
          <p:cNvPr id="10" name="PoljeZBesedilom 9"/>
          <p:cNvSpPr txBox="1"/>
          <p:nvPr userDrawn="1"/>
        </p:nvSpPr>
        <p:spPr>
          <a:xfrm>
            <a:off x="937111" y="954656"/>
            <a:ext cx="5291073" cy="31700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0" i="0" dirty="0">
                <a:solidFill>
                  <a:schemeClr val="bg1"/>
                </a:solidFill>
                <a:latin typeface="Arial" panose="020B0604020202020204" pitchFamily="34" charset="0"/>
                <a:ea typeface="Avenir Next Medium" charset="0"/>
                <a:cs typeface="Arial" panose="020B0604020202020204" pitchFamily="34" charset="0"/>
              </a:rPr>
              <a:t>The European Commission support for the production of this publication does not constitute an endorsement of the contents which reflects the views only of the authors, and the Commission cannot be</a:t>
            </a:r>
            <a:r>
              <a:rPr lang="sl-SI" sz="800" b="0" i="0" dirty="0">
                <a:solidFill>
                  <a:schemeClr val="bg1"/>
                </a:solidFill>
                <a:latin typeface="Arial" panose="020B0604020202020204" pitchFamily="34" charset="0"/>
                <a:ea typeface="Avenir Next Medium" charset="0"/>
                <a:cs typeface="Arial" panose="020B0604020202020204" pitchFamily="34" charset="0"/>
              </a:rPr>
              <a:t> </a:t>
            </a:r>
            <a:r>
              <a:rPr lang="en-US" sz="800" b="0" i="0" dirty="0">
                <a:solidFill>
                  <a:schemeClr val="bg1"/>
                </a:solidFill>
                <a:latin typeface="Arial" panose="020B0604020202020204" pitchFamily="34" charset="0"/>
                <a:ea typeface="Avenir Next Medium" charset="0"/>
                <a:cs typeface="Arial" panose="020B0604020202020204" pitchFamily="34" charset="0"/>
              </a:rPr>
              <a:t>held responsible for any use which may be made of the information contained therein.</a:t>
            </a:r>
            <a:endParaRPr lang="sl-SI" sz="800" b="0" i="0" dirty="0">
              <a:solidFill>
                <a:schemeClr val="bg1"/>
              </a:solidFill>
              <a:latin typeface="Arial" panose="020B0604020202020204" pitchFamily="34" charset="0"/>
              <a:ea typeface="Avenir Next Medium"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sl-SI" sz="800" b="0" i="0" dirty="0">
              <a:solidFill>
                <a:schemeClr val="bg1"/>
              </a:solidFill>
              <a:latin typeface="Arial" panose="020B0604020202020204" pitchFamily="34" charset="0"/>
              <a:ea typeface="Avenir Next Medium" charset="0"/>
              <a:cs typeface="Arial" panose="020B0604020202020204" pitchFamily="34" charset="0"/>
            </a:endParaRPr>
          </a:p>
          <a:p>
            <a:pPr algn="l">
              <a:defRPr/>
            </a:pPr>
            <a:r>
              <a:rPr lang="en-US" sz="800" b="0" i="0" dirty="0">
                <a:solidFill>
                  <a:schemeClr val="bg1"/>
                </a:solidFill>
                <a:latin typeface="Arial" panose="020B0604020202020204" pitchFamily="34" charset="0"/>
                <a:ea typeface="Avenir Next Medium" charset="0"/>
                <a:cs typeface="Arial" panose="020B0604020202020204" pitchFamily="34" charset="0"/>
              </a:rPr>
              <a:t>This work is licensed under a Creative Commons Attribution </a:t>
            </a:r>
            <a:r>
              <a:rPr lang="en-US" sz="800" b="0" i="0" dirty="0" err="1">
                <a:solidFill>
                  <a:schemeClr val="bg1"/>
                </a:solidFill>
                <a:latin typeface="Arial" panose="020B0604020202020204" pitchFamily="34" charset="0"/>
                <a:ea typeface="Avenir Next Medium" charset="0"/>
                <a:cs typeface="Arial" panose="020B0604020202020204" pitchFamily="34" charset="0"/>
              </a:rPr>
              <a:t>ShareAlike</a:t>
            </a:r>
            <a:r>
              <a:rPr lang="en-US" sz="800" b="0" i="0" dirty="0">
                <a:solidFill>
                  <a:schemeClr val="bg1"/>
                </a:solidFill>
                <a:latin typeface="Arial" panose="020B0604020202020204" pitchFamily="34" charset="0"/>
                <a:ea typeface="Avenir Next Medium" charset="0"/>
                <a:cs typeface="Arial" panose="020B0604020202020204" pitchFamily="34" charset="0"/>
              </a:rPr>
              <a:t> 4.0 International License.</a:t>
            </a:r>
            <a:endParaRPr lang="sl-SI" sz="800" b="0" i="0" dirty="0">
              <a:solidFill>
                <a:schemeClr val="bg1"/>
              </a:solidFill>
              <a:latin typeface="Arial" panose="020B0604020202020204" pitchFamily="34" charset="0"/>
              <a:ea typeface="Avenir Next Medium" charset="0"/>
              <a:cs typeface="Arial" panose="020B0604020202020204" pitchFamily="34" charset="0"/>
            </a:endParaRPr>
          </a:p>
          <a:p>
            <a:pPr algn="l">
              <a:defRPr/>
            </a:pPr>
            <a:endParaRPr lang="sl-SI" sz="800" b="0" i="0" dirty="0">
              <a:solidFill>
                <a:schemeClr val="bg1"/>
              </a:solidFill>
              <a:latin typeface="Arial" panose="020B0604020202020204" pitchFamily="34" charset="0"/>
              <a:ea typeface="Avenir Next Medium" charset="0"/>
              <a:cs typeface="Arial" panose="020B0604020202020204" pitchFamily="34" charset="0"/>
            </a:endParaRPr>
          </a:p>
          <a:p>
            <a:pPr algn="l"/>
            <a:r>
              <a:rPr lang="en-US" sz="800" b="0" i="0" dirty="0">
                <a:solidFill>
                  <a:schemeClr val="bg1"/>
                </a:solidFill>
                <a:latin typeface="Arial" panose="020B0604020202020204" pitchFamily="34" charset="0"/>
                <a:ea typeface="Avenir Next Medium" charset="0"/>
                <a:cs typeface="Arial" panose="020B0604020202020204" pitchFamily="34" charset="0"/>
              </a:rPr>
              <a:t>You are free to:</a:t>
            </a:r>
          </a:p>
          <a:p>
            <a:pPr algn="l"/>
            <a:r>
              <a:rPr lang="en-US" sz="800" b="0" i="0" dirty="0">
                <a:solidFill>
                  <a:schemeClr val="bg1"/>
                </a:solidFill>
                <a:latin typeface="Arial" panose="020B0604020202020204" pitchFamily="34" charset="0"/>
                <a:ea typeface="Avenir Next Medium" charset="0"/>
                <a:cs typeface="Arial" panose="020B0604020202020204" pitchFamily="34" charset="0"/>
              </a:rPr>
              <a:t>Share — copy and redistribute the material in any medium or format</a:t>
            </a:r>
          </a:p>
          <a:p>
            <a:pPr algn="l"/>
            <a:r>
              <a:rPr lang="en-US" sz="800" b="0" i="0" dirty="0">
                <a:solidFill>
                  <a:schemeClr val="bg1"/>
                </a:solidFill>
                <a:latin typeface="Arial" panose="020B0604020202020204" pitchFamily="34" charset="0"/>
                <a:ea typeface="Avenir Next Medium" charset="0"/>
                <a:cs typeface="Arial" panose="020B0604020202020204" pitchFamily="34" charset="0"/>
              </a:rPr>
              <a:t>Adapt — remix, transform, and build upon the material</a:t>
            </a:r>
          </a:p>
          <a:p>
            <a:pPr algn="l"/>
            <a:r>
              <a:rPr lang="en-US" sz="800" b="0" i="0" dirty="0">
                <a:solidFill>
                  <a:schemeClr val="bg1"/>
                </a:solidFill>
                <a:latin typeface="Arial" panose="020B0604020202020204" pitchFamily="34" charset="0"/>
                <a:ea typeface="Avenir Next Medium" charset="0"/>
                <a:cs typeface="Arial" panose="020B0604020202020204" pitchFamily="34" charset="0"/>
              </a:rPr>
              <a:t>for any purpose, even commercially.</a:t>
            </a:r>
          </a:p>
          <a:p>
            <a:pPr algn="l"/>
            <a:r>
              <a:rPr lang="en-US" sz="800" b="0" i="0" dirty="0">
                <a:solidFill>
                  <a:schemeClr val="bg1"/>
                </a:solidFill>
                <a:latin typeface="Arial" panose="020B0604020202020204" pitchFamily="34" charset="0"/>
                <a:ea typeface="Avenir Next Medium" charset="0"/>
                <a:cs typeface="Arial" panose="020B0604020202020204" pitchFamily="34" charset="0"/>
              </a:rPr>
              <a:t>The licensor cannot revoke these freedoms as long as you follow the license terms.</a:t>
            </a:r>
          </a:p>
          <a:p>
            <a:pPr algn="l">
              <a:defRPr/>
            </a:pPr>
            <a:endParaRPr lang="sl-SI" sz="800" b="0" i="0" dirty="0">
              <a:solidFill>
                <a:schemeClr val="bg1"/>
              </a:solidFill>
              <a:latin typeface="Arial" panose="020B0604020202020204" pitchFamily="34" charset="0"/>
              <a:ea typeface="Avenir Next Medium" charset="0"/>
              <a:cs typeface="Arial" panose="020B0604020202020204" pitchFamily="34" charset="0"/>
            </a:endParaRPr>
          </a:p>
          <a:p>
            <a:pPr algn="l"/>
            <a:endParaRPr lang="sl-SI" sz="800" b="0" i="0" dirty="0">
              <a:solidFill>
                <a:schemeClr val="bg1"/>
              </a:solidFill>
              <a:latin typeface="Arial" panose="020B0604020202020204" pitchFamily="34" charset="0"/>
              <a:ea typeface="Avenir Next Medium" charset="0"/>
              <a:cs typeface="Arial" panose="020B0604020202020204" pitchFamily="34" charset="0"/>
            </a:endParaRPr>
          </a:p>
          <a:p>
            <a:pPr algn="l">
              <a:defRPr/>
            </a:pPr>
            <a:r>
              <a:rPr lang="sl-SI" sz="800" b="0" i="0" dirty="0" err="1">
                <a:solidFill>
                  <a:schemeClr val="bg1"/>
                </a:solidFill>
                <a:latin typeface="Arial" panose="020B0604020202020204" pitchFamily="34" charset="0"/>
                <a:ea typeface="Avenir Next Medium" charset="0"/>
                <a:cs typeface="Arial" panose="020B0604020202020204" pitchFamily="34" charset="0"/>
              </a:rPr>
              <a:t>Under</a:t>
            </a:r>
            <a:r>
              <a:rPr lang="sl-SI" sz="800" b="0" i="0" dirty="0">
                <a:solidFill>
                  <a:schemeClr val="bg1"/>
                </a:solidFill>
                <a:latin typeface="Arial" panose="020B0604020202020204" pitchFamily="34" charset="0"/>
                <a:ea typeface="Avenir Next Medium" charset="0"/>
                <a:cs typeface="Arial" panose="020B0604020202020204" pitchFamily="34" charset="0"/>
              </a:rPr>
              <a:t> </a:t>
            </a:r>
            <a:r>
              <a:rPr lang="sl-SI" sz="800" b="0" i="0" dirty="0" err="1">
                <a:solidFill>
                  <a:schemeClr val="bg1"/>
                </a:solidFill>
                <a:latin typeface="Arial" panose="020B0604020202020204" pitchFamily="34" charset="0"/>
                <a:ea typeface="Avenir Next Medium" charset="0"/>
                <a:cs typeface="Arial" panose="020B0604020202020204" pitchFamily="34" charset="0"/>
              </a:rPr>
              <a:t>the</a:t>
            </a:r>
            <a:r>
              <a:rPr lang="sl-SI" sz="800" b="0" i="0" dirty="0">
                <a:solidFill>
                  <a:schemeClr val="bg1"/>
                </a:solidFill>
                <a:latin typeface="Arial" panose="020B0604020202020204" pitchFamily="34" charset="0"/>
                <a:ea typeface="Avenir Next Medium" charset="0"/>
                <a:cs typeface="Arial" panose="020B0604020202020204" pitchFamily="34" charset="0"/>
              </a:rPr>
              <a:t> </a:t>
            </a:r>
            <a:r>
              <a:rPr lang="sl-SI" sz="800" b="0" i="0" dirty="0" err="1">
                <a:solidFill>
                  <a:schemeClr val="bg1"/>
                </a:solidFill>
                <a:latin typeface="Arial" panose="020B0604020202020204" pitchFamily="34" charset="0"/>
                <a:ea typeface="Avenir Next Medium" charset="0"/>
                <a:cs typeface="Arial" panose="020B0604020202020204" pitchFamily="34" charset="0"/>
              </a:rPr>
              <a:t>following</a:t>
            </a:r>
            <a:r>
              <a:rPr lang="sl-SI" sz="800" b="0" i="0" dirty="0">
                <a:solidFill>
                  <a:schemeClr val="bg1"/>
                </a:solidFill>
                <a:latin typeface="Arial" panose="020B0604020202020204" pitchFamily="34" charset="0"/>
                <a:ea typeface="Avenir Next Medium" charset="0"/>
                <a:cs typeface="Arial" panose="020B0604020202020204" pitchFamily="34" charset="0"/>
              </a:rPr>
              <a:t> </a:t>
            </a:r>
            <a:r>
              <a:rPr lang="sl-SI" sz="800" b="0" i="0" dirty="0" err="1">
                <a:solidFill>
                  <a:schemeClr val="bg1"/>
                </a:solidFill>
                <a:latin typeface="Arial" panose="020B0604020202020204" pitchFamily="34" charset="0"/>
                <a:ea typeface="Avenir Next Medium" charset="0"/>
                <a:cs typeface="Arial" panose="020B0604020202020204" pitchFamily="34" charset="0"/>
              </a:rPr>
              <a:t>conditions</a:t>
            </a:r>
            <a:r>
              <a:rPr lang="sl-SI" sz="800" b="0" i="0" dirty="0">
                <a:solidFill>
                  <a:schemeClr val="bg1"/>
                </a:solidFill>
                <a:latin typeface="Arial" panose="020B0604020202020204" pitchFamily="34" charset="0"/>
                <a:ea typeface="Avenir Next Medium" charset="0"/>
                <a:cs typeface="Arial" panose="020B0604020202020204" pitchFamily="34" charset="0"/>
              </a:rPr>
              <a:t>:</a:t>
            </a:r>
          </a:p>
          <a:p>
            <a:pPr algn="l">
              <a:defRPr/>
            </a:pPr>
            <a:r>
              <a:rPr lang="en-US" sz="800" b="0" i="0" dirty="0">
                <a:solidFill>
                  <a:schemeClr val="bg1"/>
                </a:solidFill>
                <a:latin typeface="Arial" panose="020B0604020202020204" pitchFamily="34" charset="0"/>
                <a:ea typeface="Avenir Next Medium" charset="0"/>
                <a:cs typeface="Arial" panose="020B0604020202020204" pitchFamily="34" charset="0"/>
              </a:rPr>
              <a:t>Attribution — You must give appropriate credit, provide a link to the license, and</a:t>
            </a:r>
            <a:r>
              <a:rPr lang="sl-SI" sz="800" b="0" i="0" dirty="0">
                <a:solidFill>
                  <a:schemeClr val="bg1"/>
                </a:solidFill>
                <a:latin typeface="Arial" panose="020B0604020202020204" pitchFamily="34" charset="0"/>
                <a:ea typeface="Avenir Next Medium" charset="0"/>
                <a:cs typeface="Arial" panose="020B0604020202020204" pitchFamily="34" charset="0"/>
              </a:rPr>
              <a:t> </a:t>
            </a:r>
            <a:r>
              <a:rPr lang="en-US" sz="800" b="0" i="0" dirty="0">
                <a:solidFill>
                  <a:schemeClr val="bg1"/>
                </a:solidFill>
                <a:latin typeface="Arial" panose="020B0604020202020204" pitchFamily="34" charset="0"/>
                <a:ea typeface="Avenir Next Medium" charset="0"/>
                <a:cs typeface="Arial" panose="020B0604020202020204" pitchFamily="34" charset="0"/>
              </a:rPr>
              <a:t>indicate if changes were made. You may do so in any reasonable manner, but not in any way that suggests the licensor endorses you or your use.</a:t>
            </a:r>
            <a:endParaRPr lang="sl-SI" sz="800" b="0" i="0" dirty="0">
              <a:solidFill>
                <a:schemeClr val="bg1"/>
              </a:solidFill>
              <a:latin typeface="Arial" panose="020B0604020202020204" pitchFamily="34" charset="0"/>
              <a:ea typeface="Avenir Next Medium" charset="0"/>
              <a:cs typeface="Arial" panose="020B0604020202020204" pitchFamily="34" charset="0"/>
            </a:endParaRPr>
          </a:p>
          <a:p>
            <a:pPr algn="l">
              <a:defRPr/>
            </a:pPr>
            <a:endParaRPr lang="sl-SI" sz="800" b="0" i="0" dirty="0">
              <a:solidFill>
                <a:schemeClr val="bg1"/>
              </a:solidFill>
              <a:latin typeface="Arial" panose="020B0604020202020204" pitchFamily="34" charset="0"/>
              <a:ea typeface="Avenir Next Medium" charset="0"/>
              <a:cs typeface="Arial" panose="020B0604020202020204" pitchFamily="34" charset="0"/>
            </a:endParaRPr>
          </a:p>
          <a:p>
            <a:pPr algn="l">
              <a:defRPr/>
            </a:pPr>
            <a:r>
              <a:rPr lang="en-US" sz="800" b="0" i="0" dirty="0" err="1">
                <a:solidFill>
                  <a:schemeClr val="bg1"/>
                </a:solidFill>
                <a:latin typeface="Arial" panose="020B0604020202020204" pitchFamily="34" charset="0"/>
                <a:ea typeface="Avenir Next Medium" charset="0"/>
                <a:cs typeface="Arial" panose="020B0604020202020204" pitchFamily="34" charset="0"/>
              </a:rPr>
              <a:t>ShareAlike</a:t>
            </a:r>
            <a:r>
              <a:rPr lang="en-US" sz="800" b="0" i="0" dirty="0">
                <a:solidFill>
                  <a:schemeClr val="bg1"/>
                </a:solidFill>
                <a:latin typeface="Arial" panose="020B0604020202020204" pitchFamily="34" charset="0"/>
                <a:ea typeface="Avenir Next Medium" charset="0"/>
                <a:cs typeface="Arial" panose="020B0604020202020204" pitchFamily="34" charset="0"/>
              </a:rPr>
              <a:t> — If you remix, transform, or build upon the material, you must distribute your contributions under the same license as the original.</a:t>
            </a:r>
            <a:endParaRPr lang="sl-SI" sz="800" b="0" i="0" dirty="0">
              <a:solidFill>
                <a:schemeClr val="bg1"/>
              </a:solidFill>
              <a:latin typeface="Arial" panose="020B0604020202020204" pitchFamily="34" charset="0"/>
              <a:ea typeface="Avenir Next Medium" charset="0"/>
              <a:cs typeface="Arial" panose="020B0604020202020204" pitchFamily="34" charset="0"/>
            </a:endParaRPr>
          </a:p>
          <a:p>
            <a:pPr algn="l">
              <a:defRPr/>
            </a:pPr>
            <a:r>
              <a:rPr lang="en-US" sz="800" b="0" i="0" dirty="0">
                <a:solidFill>
                  <a:schemeClr val="bg1"/>
                </a:solidFill>
                <a:latin typeface="Arial" panose="020B0604020202020204" pitchFamily="34" charset="0"/>
                <a:ea typeface="Avenir Next Medium" charset="0"/>
                <a:cs typeface="Arial" panose="020B0604020202020204" pitchFamily="34" charset="0"/>
              </a:rPr>
              <a:t>No additional restrictions — You may not apply legal terms or technological </a:t>
            </a:r>
            <a:endParaRPr lang="sl-SI" sz="800" b="0" i="0" dirty="0">
              <a:solidFill>
                <a:schemeClr val="bg1"/>
              </a:solidFill>
              <a:latin typeface="Arial" panose="020B0604020202020204" pitchFamily="34" charset="0"/>
              <a:ea typeface="Avenir Next Medium" charset="0"/>
              <a:cs typeface="Arial" panose="020B0604020202020204" pitchFamily="34" charset="0"/>
            </a:endParaRPr>
          </a:p>
          <a:p>
            <a:pPr algn="l">
              <a:defRPr/>
            </a:pPr>
            <a:endParaRPr lang="sl-SI" sz="800" dirty="0">
              <a:solidFill>
                <a:schemeClr val="bg1"/>
              </a:solidFill>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sl-SI" sz="1200" dirty="0">
              <a:solidFill>
                <a:schemeClr val="bg1"/>
              </a:solidFill>
              <a:latin typeface="Arial" panose="020B0604020202020204" pitchFamily="34" charset="0"/>
              <a:cs typeface="Arial" panose="020B0604020202020204" pitchFamily="34" charset="0"/>
            </a:endParaRPr>
          </a:p>
          <a:p>
            <a:pPr algn="l"/>
            <a:endParaRPr lang="sl-SI" sz="1200" dirty="0">
              <a:solidFill>
                <a:schemeClr val="bg1"/>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59B0574A-D35F-A54A-B048-3EDF29025257}"/>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44408" y="219662"/>
            <a:ext cx="695904" cy="695904"/>
          </a:xfrm>
          <a:prstGeom prst="rect">
            <a:avLst/>
          </a:prstGeom>
        </p:spPr>
      </p:pic>
    </p:spTree>
    <p:extLst>
      <p:ext uri="{BB962C8B-B14F-4D97-AF65-F5344CB8AC3E}">
        <p14:creationId xmlns:p14="http://schemas.microsoft.com/office/powerpoint/2010/main" val="4005302615"/>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7618077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Tree>
    <p:extLst>
      <p:ext uri="{BB962C8B-B14F-4D97-AF65-F5344CB8AC3E}">
        <p14:creationId xmlns:p14="http://schemas.microsoft.com/office/powerpoint/2010/main" val="35037147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640171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duction Slide ">
    <p:bg>
      <p:bgPr>
        <a:solidFill>
          <a:srgbClr val="005D8A"/>
        </a:solidFill>
        <a:effectLst/>
      </p:bgPr>
    </p:bg>
    <p:spTree>
      <p:nvGrpSpPr>
        <p:cNvPr id="1" name=""/>
        <p:cNvGrpSpPr/>
        <p:nvPr/>
      </p:nvGrpSpPr>
      <p:grpSpPr>
        <a:xfrm>
          <a:off x="0" y="0"/>
          <a:ext cx="0" cy="0"/>
          <a:chOff x="0" y="0"/>
          <a:chExt cx="0" cy="0"/>
        </a:xfrm>
      </p:grpSpPr>
      <p:cxnSp>
        <p:nvCxnSpPr>
          <p:cNvPr id="6" name="Raven povezovalnik 5"/>
          <p:cNvCxnSpPr/>
          <p:nvPr userDrawn="1"/>
        </p:nvCxnSpPr>
        <p:spPr>
          <a:xfrm flipH="1">
            <a:off x="1979712" y="1347614"/>
            <a:ext cx="5112568" cy="0"/>
          </a:xfrm>
          <a:prstGeom prst="line">
            <a:avLst/>
          </a:prstGeom>
          <a:ln w="28575">
            <a:solidFill>
              <a:schemeClr val="bg1"/>
            </a:solidFill>
          </a:ln>
        </p:spPr>
        <p:style>
          <a:lnRef idx="1">
            <a:schemeClr val="accent4"/>
          </a:lnRef>
          <a:fillRef idx="0">
            <a:schemeClr val="accent4"/>
          </a:fillRef>
          <a:effectRef idx="0">
            <a:schemeClr val="accent4"/>
          </a:effectRef>
          <a:fontRef idx="minor">
            <a:schemeClr val="tx1"/>
          </a:fontRef>
        </p:style>
      </p:cxnSp>
      <p:sp>
        <p:nvSpPr>
          <p:cNvPr id="14" name="PoljeZBesedilom 13"/>
          <p:cNvSpPr txBox="1"/>
          <p:nvPr userDrawn="1"/>
        </p:nvSpPr>
        <p:spPr>
          <a:xfrm>
            <a:off x="3779" y="771550"/>
            <a:ext cx="9144000" cy="477054"/>
          </a:xfrm>
          <a:prstGeom prst="rect">
            <a:avLst/>
          </a:prstGeom>
          <a:noFill/>
        </p:spPr>
        <p:txBody>
          <a:bodyPr wrap="square" rtlCol="0">
            <a:spAutoFit/>
          </a:bodyPr>
          <a:lstStyle/>
          <a:p>
            <a:pPr algn="ctr"/>
            <a:r>
              <a:rPr lang="sl-SI" sz="2500" b="1" i="0" dirty="0">
                <a:solidFill>
                  <a:schemeClr val="bg1"/>
                </a:solidFill>
                <a:latin typeface="Arial" panose="020B0604020202020204" pitchFamily="34" charset="0"/>
                <a:ea typeface="Avenir Next Demi Bold" charset="0"/>
                <a:cs typeface="Arial" panose="020B0604020202020204" pitchFamily="34" charset="0"/>
              </a:rPr>
              <a:t>INTRODUCTION</a:t>
            </a:r>
          </a:p>
        </p:txBody>
      </p:sp>
      <p:sp>
        <p:nvSpPr>
          <p:cNvPr id="2" name="TextBox 1"/>
          <p:cNvSpPr txBox="1"/>
          <p:nvPr userDrawn="1"/>
        </p:nvSpPr>
        <p:spPr>
          <a:xfrm>
            <a:off x="7596336" y="4794706"/>
            <a:ext cx="1547664"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i="0" kern="1200" dirty="0" err="1">
                <a:solidFill>
                  <a:schemeClr val="bg1"/>
                </a:solidFill>
                <a:effectLst/>
                <a:latin typeface="Arial" panose="020B0604020202020204" pitchFamily="34" charset="0"/>
                <a:ea typeface="Avenir Next" charset="0"/>
                <a:cs typeface="Arial" panose="020B0604020202020204" pitchFamily="34" charset="0"/>
              </a:rPr>
              <a:t>www.healint.eu</a:t>
            </a:r>
            <a:endParaRPr lang="en-US" sz="900" b="0" i="0" kern="1200" dirty="0">
              <a:solidFill>
                <a:schemeClr val="bg1"/>
              </a:solidFill>
              <a:effectLst/>
              <a:latin typeface="Arial" panose="020B0604020202020204" pitchFamily="34" charset="0"/>
              <a:ea typeface="Avenir Next" charset="0"/>
              <a:cs typeface="Arial" panose="020B0604020202020204" pitchFamily="34" charset="0"/>
            </a:endParaRPr>
          </a:p>
          <a:p>
            <a:endParaRPr lang="en-US" sz="900" b="0" i="0" dirty="0">
              <a:solidFill>
                <a:schemeClr val="bg1"/>
              </a:solidFill>
              <a:latin typeface="Arial" panose="020B0604020202020204" pitchFamily="34" charset="0"/>
              <a:ea typeface="Avenir Next" charset="0"/>
              <a:cs typeface="Arial" panose="020B0604020202020204" pitchFamily="34" charset="0"/>
            </a:endParaRPr>
          </a:p>
        </p:txBody>
      </p:sp>
      <p:sp>
        <p:nvSpPr>
          <p:cNvPr id="7" name="Ograda besedila 3"/>
          <p:cNvSpPr>
            <a:spLocks noGrp="1"/>
          </p:cNvSpPr>
          <p:nvPr>
            <p:ph type="body" sz="half" idx="10"/>
          </p:nvPr>
        </p:nvSpPr>
        <p:spPr>
          <a:xfrm>
            <a:off x="2051720" y="1995686"/>
            <a:ext cx="5256584" cy="2314352"/>
          </a:xfrm>
        </p:spPr>
        <p:txBody>
          <a:bodyPr>
            <a:normAutofit/>
          </a:bodyPr>
          <a:lstStyle>
            <a:lvl1pPr marL="171450" indent="-171450" algn="l">
              <a:buFont typeface="Arial" panose="020B0604020202020204" pitchFamily="34" charset="0"/>
              <a:buChar char="•"/>
              <a:defRPr lang="en-US" sz="1100" b="0" i="0" smtClean="0">
                <a:solidFill>
                  <a:schemeClr val="bg1"/>
                </a:solidFill>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9" name="Picture 8">
            <a:extLst>
              <a:ext uri="{FF2B5EF4-FFF2-40B4-BE49-F238E27FC236}">
                <a16:creationId xmlns:a16="http://schemas.microsoft.com/office/drawing/2014/main" id="{BC28801F-8165-9540-BD6F-A789D48607B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44408" y="219662"/>
            <a:ext cx="695904" cy="695904"/>
          </a:xfrm>
          <a:prstGeom prst="rect">
            <a:avLst/>
          </a:prstGeom>
        </p:spPr>
      </p:pic>
    </p:spTree>
    <p:extLst>
      <p:ext uri="{BB962C8B-B14F-4D97-AF65-F5344CB8AC3E}">
        <p14:creationId xmlns:p14="http://schemas.microsoft.com/office/powerpoint/2010/main" val="401695367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Slide ">
    <p:bg>
      <p:bgPr>
        <a:solidFill>
          <a:srgbClr val="005D8A"/>
        </a:solidFill>
        <a:effectLst/>
      </p:bgPr>
    </p:bg>
    <p:spTree>
      <p:nvGrpSpPr>
        <p:cNvPr id="1" name=""/>
        <p:cNvGrpSpPr/>
        <p:nvPr/>
      </p:nvGrpSpPr>
      <p:grpSpPr>
        <a:xfrm>
          <a:off x="0" y="0"/>
          <a:ext cx="0" cy="0"/>
          <a:chOff x="0" y="0"/>
          <a:chExt cx="0" cy="0"/>
        </a:xfrm>
      </p:grpSpPr>
      <p:sp>
        <p:nvSpPr>
          <p:cNvPr id="11" name="Naslov 1"/>
          <p:cNvSpPr>
            <a:spLocks noGrp="1"/>
          </p:cNvSpPr>
          <p:nvPr>
            <p:ph type="title" hasCustomPrompt="1"/>
          </p:nvPr>
        </p:nvSpPr>
        <p:spPr>
          <a:xfrm>
            <a:off x="1619672" y="267494"/>
            <a:ext cx="7486800" cy="576064"/>
          </a:xfrm>
        </p:spPr>
        <p:txBody>
          <a:bodyPr>
            <a:noAutofit/>
          </a:bodyPr>
          <a:lstStyle>
            <a:lvl1pPr algn="l">
              <a:defRPr sz="20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sl-SI" dirty="0"/>
              <a:t>AGENDA</a:t>
            </a:r>
          </a:p>
        </p:txBody>
      </p:sp>
      <p:sp>
        <p:nvSpPr>
          <p:cNvPr id="19" name="Ograda besedila 3"/>
          <p:cNvSpPr>
            <a:spLocks noGrp="1"/>
          </p:cNvSpPr>
          <p:nvPr>
            <p:ph type="body" sz="half" idx="10" hasCustomPrompt="1"/>
          </p:nvPr>
        </p:nvSpPr>
        <p:spPr>
          <a:xfrm>
            <a:off x="1628156" y="1429914"/>
            <a:ext cx="5841851" cy="997819"/>
          </a:xfrm>
        </p:spPr>
        <p:txBody>
          <a:bodyPr>
            <a:normAutofit/>
          </a:bodyPr>
          <a:lstStyle>
            <a:lvl1pPr marL="0" indent="0" algn="l">
              <a:buFont typeface="Arial" panose="020B0604020202020204" pitchFamily="34" charset="0"/>
              <a:buNone/>
              <a:defRPr lang="en-US" sz="1100" b="0" i="0" baseline="0" smtClean="0">
                <a:solidFill>
                  <a:schemeClr val="bg1"/>
                </a:solidFill>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dirty="0"/>
              <a:t>Inser text here</a:t>
            </a:r>
          </a:p>
        </p:txBody>
      </p:sp>
      <p:sp>
        <p:nvSpPr>
          <p:cNvPr id="20" name="Ograda besedila 3"/>
          <p:cNvSpPr>
            <a:spLocks noGrp="1"/>
          </p:cNvSpPr>
          <p:nvPr>
            <p:ph type="body" sz="half" idx="24" hasCustomPrompt="1"/>
          </p:nvPr>
        </p:nvSpPr>
        <p:spPr>
          <a:xfrm>
            <a:off x="1628156" y="1059582"/>
            <a:ext cx="5841851" cy="504056"/>
          </a:xfrm>
        </p:spPr>
        <p:txBody>
          <a:bodyPr>
            <a:normAutofit/>
          </a:bodyPr>
          <a:lstStyle>
            <a:lvl1pPr marL="0" indent="0" algn="l">
              <a:buFont typeface="Arial" panose="020B0604020202020204" pitchFamily="34" charset="0"/>
              <a:buNone/>
              <a:defRPr lang="en-US" sz="1200" b="1" i="0" baseline="0" smtClean="0">
                <a:solidFill>
                  <a:schemeClr val="bg1"/>
                </a:solidFill>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dirty="0"/>
              <a:t>Section title goes here</a:t>
            </a:r>
          </a:p>
        </p:txBody>
      </p:sp>
      <p:sp>
        <p:nvSpPr>
          <p:cNvPr id="34" name="Ograda besedila 3"/>
          <p:cNvSpPr>
            <a:spLocks noGrp="1"/>
          </p:cNvSpPr>
          <p:nvPr>
            <p:ph type="body" sz="half" idx="25" hasCustomPrompt="1"/>
          </p:nvPr>
        </p:nvSpPr>
        <p:spPr>
          <a:xfrm>
            <a:off x="1619672" y="2855939"/>
            <a:ext cx="5841851" cy="997819"/>
          </a:xfrm>
        </p:spPr>
        <p:txBody>
          <a:bodyPr>
            <a:normAutofit/>
          </a:bodyPr>
          <a:lstStyle>
            <a:lvl1pPr marL="0" indent="0" algn="l">
              <a:buFont typeface="Arial" panose="020B0604020202020204" pitchFamily="34" charset="0"/>
              <a:buNone/>
              <a:defRPr lang="en-US" sz="1100" b="0" i="0" baseline="0" smtClean="0">
                <a:solidFill>
                  <a:schemeClr val="bg1"/>
                </a:solidFill>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dirty="0"/>
              <a:t>Inser text here</a:t>
            </a:r>
          </a:p>
        </p:txBody>
      </p:sp>
      <p:sp>
        <p:nvSpPr>
          <p:cNvPr id="35" name="Ograda besedila 3"/>
          <p:cNvSpPr>
            <a:spLocks noGrp="1"/>
          </p:cNvSpPr>
          <p:nvPr>
            <p:ph type="body" sz="half" idx="26" hasCustomPrompt="1"/>
          </p:nvPr>
        </p:nvSpPr>
        <p:spPr>
          <a:xfrm>
            <a:off x="1619672" y="2485607"/>
            <a:ext cx="5841851" cy="504056"/>
          </a:xfrm>
        </p:spPr>
        <p:txBody>
          <a:bodyPr>
            <a:normAutofit/>
          </a:bodyPr>
          <a:lstStyle>
            <a:lvl1pPr marL="0" indent="0" algn="l">
              <a:buFont typeface="Arial" panose="020B0604020202020204" pitchFamily="34" charset="0"/>
              <a:buNone/>
              <a:defRPr lang="en-US" sz="1200" b="1" i="0" baseline="0" smtClean="0">
                <a:solidFill>
                  <a:schemeClr val="bg1"/>
                </a:solidFill>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dirty="0"/>
              <a:t>Section title goes here</a:t>
            </a:r>
          </a:p>
        </p:txBody>
      </p:sp>
      <p:sp>
        <p:nvSpPr>
          <p:cNvPr id="36" name="Ograda besedila 3"/>
          <p:cNvSpPr>
            <a:spLocks noGrp="1"/>
          </p:cNvSpPr>
          <p:nvPr>
            <p:ph type="body" sz="half" idx="27" hasCustomPrompt="1"/>
          </p:nvPr>
        </p:nvSpPr>
        <p:spPr>
          <a:xfrm>
            <a:off x="1628156" y="4155926"/>
            <a:ext cx="5841851" cy="737506"/>
          </a:xfrm>
        </p:spPr>
        <p:txBody>
          <a:bodyPr>
            <a:normAutofit/>
          </a:bodyPr>
          <a:lstStyle>
            <a:lvl1pPr marL="0" indent="0" algn="l">
              <a:buFont typeface="Arial" panose="020B0604020202020204" pitchFamily="34" charset="0"/>
              <a:buNone/>
              <a:defRPr lang="en-US" sz="1100" b="0" i="0" baseline="0" smtClean="0">
                <a:solidFill>
                  <a:schemeClr val="bg1"/>
                </a:solidFill>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dirty="0"/>
              <a:t>Inser text here</a:t>
            </a:r>
          </a:p>
        </p:txBody>
      </p:sp>
      <p:sp>
        <p:nvSpPr>
          <p:cNvPr id="37" name="Ograda besedila 3"/>
          <p:cNvSpPr>
            <a:spLocks noGrp="1"/>
          </p:cNvSpPr>
          <p:nvPr>
            <p:ph type="body" sz="half" idx="28" hasCustomPrompt="1"/>
          </p:nvPr>
        </p:nvSpPr>
        <p:spPr>
          <a:xfrm>
            <a:off x="1628156" y="3912184"/>
            <a:ext cx="5841851" cy="372557"/>
          </a:xfrm>
        </p:spPr>
        <p:txBody>
          <a:bodyPr>
            <a:normAutofit/>
          </a:bodyPr>
          <a:lstStyle>
            <a:lvl1pPr marL="0" indent="0" algn="l">
              <a:buFont typeface="Arial" panose="020B0604020202020204" pitchFamily="34" charset="0"/>
              <a:buNone/>
              <a:defRPr lang="en-US" sz="1200" b="1" i="0" baseline="0" smtClean="0">
                <a:solidFill>
                  <a:schemeClr val="bg1"/>
                </a:solidFill>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dirty="0"/>
              <a:t>Section title goes here</a:t>
            </a:r>
          </a:p>
        </p:txBody>
      </p:sp>
      <p:sp>
        <p:nvSpPr>
          <p:cNvPr id="38" name="Ograda besedila 3"/>
          <p:cNvSpPr>
            <a:spLocks noGrp="1"/>
          </p:cNvSpPr>
          <p:nvPr>
            <p:ph type="body" sz="half" idx="29" hasCustomPrompt="1"/>
          </p:nvPr>
        </p:nvSpPr>
        <p:spPr>
          <a:xfrm>
            <a:off x="332012" y="2485608"/>
            <a:ext cx="1152128" cy="370332"/>
          </a:xfrm>
        </p:spPr>
        <p:txBody>
          <a:bodyPr>
            <a:normAutofit/>
          </a:bodyPr>
          <a:lstStyle>
            <a:lvl1pPr marL="0" indent="0" algn="ctr">
              <a:buFont typeface="Arial" panose="020B0604020202020204" pitchFamily="34" charset="0"/>
              <a:buNone/>
              <a:defRPr lang="en-US" sz="2000" b="1" i="0" baseline="0" smtClean="0">
                <a:solidFill>
                  <a:schemeClr val="bg1"/>
                </a:solidFill>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dirty="0"/>
              <a:t>02</a:t>
            </a:r>
          </a:p>
        </p:txBody>
      </p:sp>
      <p:sp>
        <p:nvSpPr>
          <p:cNvPr id="39" name="Ograda besedila 3"/>
          <p:cNvSpPr>
            <a:spLocks noGrp="1"/>
          </p:cNvSpPr>
          <p:nvPr>
            <p:ph type="body" sz="half" idx="30" hasCustomPrompt="1"/>
          </p:nvPr>
        </p:nvSpPr>
        <p:spPr>
          <a:xfrm>
            <a:off x="322809" y="1059582"/>
            <a:ext cx="1152128" cy="370332"/>
          </a:xfrm>
        </p:spPr>
        <p:txBody>
          <a:bodyPr>
            <a:normAutofit/>
          </a:bodyPr>
          <a:lstStyle>
            <a:lvl1pPr marL="0" indent="0" algn="ctr">
              <a:buFont typeface="Arial" panose="020B0604020202020204" pitchFamily="34" charset="0"/>
              <a:buNone/>
              <a:defRPr lang="en-US" sz="2000" b="1" i="0" baseline="0" smtClean="0">
                <a:solidFill>
                  <a:schemeClr val="bg1"/>
                </a:solidFill>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dirty="0"/>
              <a:t>01</a:t>
            </a:r>
          </a:p>
        </p:txBody>
      </p:sp>
      <p:sp>
        <p:nvSpPr>
          <p:cNvPr id="40" name="Ograda besedila 3"/>
          <p:cNvSpPr>
            <a:spLocks noGrp="1"/>
          </p:cNvSpPr>
          <p:nvPr>
            <p:ph type="body" sz="half" idx="31" hasCustomPrompt="1"/>
          </p:nvPr>
        </p:nvSpPr>
        <p:spPr>
          <a:xfrm>
            <a:off x="332012" y="3913296"/>
            <a:ext cx="1152128" cy="370332"/>
          </a:xfrm>
        </p:spPr>
        <p:txBody>
          <a:bodyPr>
            <a:normAutofit/>
          </a:bodyPr>
          <a:lstStyle>
            <a:lvl1pPr marL="0" indent="0" algn="ctr">
              <a:buFont typeface="Arial" panose="020B0604020202020204" pitchFamily="34" charset="0"/>
              <a:buNone/>
              <a:defRPr lang="en-US" sz="2000" b="1" i="0" baseline="0" smtClean="0">
                <a:solidFill>
                  <a:schemeClr val="bg1"/>
                </a:solidFill>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dirty="0"/>
              <a:t>03</a:t>
            </a:r>
          </a:p>
        </p:txBody>
      </p:sp>
      <p:sp>
        <p:nvSpPr>
          <p:cNvPr id="16" name="TextBox 15"/>
          <p:cNvSpPr txBox="1"/>
          <p:nvPr userDrawn="1"/>
        </p:nvSpPr>
        <p:spPr>
          <a:xfrm>
            <a:off x="7596336" y="4794706"/>
            <a:ext cx="1510136"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i="0" kern="1200" dirty="0" err="1">
                <a:solidFill>
                  <a:schemeClr val="bg1"/>
                </a:solidFill>
                <a:effectLst/>
                <a:latin typeface="Arial" panose="020B0604020202020204" pitchFamily="34" charset="0"/>
                <a:ea typeface="Avenir Next" charset="0"/>
                <a:cs typeface="Arial" panose="020B0604020202020204" pitchFamily="34" charset="0"/>
              </a:rPr>
              <a:t>www.healint.eu</a:t>
            </a:r>
            <a:endParaRPr lang="en-US" sz="900" b="0" i="0" kern="1200" dirty="0">
              <a:solidFill>
                <a:schemeClr val="bg1"/>
              </a:solidFill>
              <a:effectLst/>
              <a:latin typeface="Arial" panose="020B0604020202020204" pitchFamily="34" charset="0"/>
              <a:ea typeface="Avenir Next" charset="0"/>
              <a:cs typeface="Arial" panose="020B0604020202020204" pitchFamily="34" charset="0"/>
            </a:endParaRPr>
          </a:p>
          <a:p>
            <a:endParaRPr lang="en-US" sz="900" b="0" i="0" dirty="0">
              <a:solidFill>
                <a:schemeClr val="bg1"/>
              </a:solidFill>
              <a:latin typeface="Arial" panose="020B0604020202020204" pitchFamily="34" charset="0"/>
              <a:ea typeface="Avenir Next" charset="0"/>
              <a:cs typeface="Arial" panose="020B0604020202020204" pitchFamily="34" charset="0"/>
            </a:endParaRPr>
          </a:p>
        </p:txBody>
      </p:sp>
      <p:pic>
        <p:nvPicPr>
          <p:cNvPr id="13" name="Picture 12">
            <a:extLst>
              <a:ext uri="{FF2B5EF4-FFF2-40B4-BE49-F238E27FC236}">
                <a16:creationId xmlns:a16="http://schemas.microsoft.com/office/drawing/2014/main" id="{8C98588C-5EFD-0C49-8606-B8DAF973B1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44408" y="219662"/>
            <a:ext cx="695904" cy="695904"/>
          </a:xfrm>
          <a:prstGeom prst="rect">
            <a:avLst/>
          </a:prstGeom>
        </p:spPr>
      </p:pic>
    </p:spTree>
    <p:extLst>
      <p:ext uri="{BB962C8B-B14F-4D97-AF65-F5344CB8AC3E}">
        <p14:creationId xmlns:p14="http://schemas.microsoft.com/office/powerpoint/2010/main" val="427188459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Slide ">
    <p:spTree>
      <p:nvGrpSpPr>
        <p:cNvPr id="1" name=""/>
        <p:cNvGrpSpPr/>
        <p:nvPr/>
      </p:nvGrpSpPr>
      <p:grpSpPr>
        <a:xfrm>
          <a:off x="0" y="0"/>
          <a:ext cx="0" cy="0"/>
          <a:chOff x="0" y="0"/>
          <a:chExt cx="0" cy="0"/>
        </a:xfrm>
      </p:grpSpPr>
      <p:sp>
        <p:nvSpPr>
          <p:cNvPr id="2" name="Naslov 1"/>
          <p:cNvSpPr>
            <a:spLocks noGrp="1"/>
          </p:cNvSpPr>
          <p:nvPr>
            <p:ph type="title" hasCustomPrompt="1"/>
          </p:nvPr>
        </p:nvSpPr>
        <p:spPr>
          <a:xfrm>
            <a:off x="0" y="415354"/>
            <a:ext cx="9144000" cy="857250"/>
          </a:xfrm>
        </p:spPr>
        <p:txBody>
          <a:bodyPr>
            <a:normAutofit/>
          </a:bodyPr>
          <a:lstStyle>
            <a:lvl1pPr algn="ctr">
              <a:defRPr sz="1800" b="1" i="0">
                <a:latin typeface="Arial" panose="020B0604020202020204" pitchFamily="34" charset="0"/>
                <a:ea typeface="Arial" panose="020B0604020202020204" pitchFamily="34" charset="0"/>
                <a:cs typeface="Arial" panose="020B0604020202020204" pitchFamily="34" charset="0"/>
              </a:defRPr>
            </a:lvl1pPr>
          </a:lstStyle>
          <a:p>
            <a:r>
              <a:rPr lang="sl-SI" dirty="0"/>
              <a:t>TITLE OF THE SECTION</a:t>
            </a:r>
          </a:p>
        </p:txBody>
      </p:sp>
      <p:cxnSp>
        <p:nvCxnSpPr>
          <p:cNvPr id="5" name="Raven povezovalnik 4"/>
          <p:cNvCxnSpPr/>
          <p:nvPr userDrawn="1"/>
        </p:nvCxnSpPr>
        <p:spPr>
          <a:xfrm flipH="1">
            <a:off x="0" y="4587974"/>
            <a:ext cx="6588224" cy="0"/>
          </a:xfrm>
          <a:prstGeom prst="line">
            <a:avLst/>
          </a:prstGeom>
          <a:ln w="28575">
            <a:solidFill>
              <a:srgbClr val="005D8A"/>
            </a:solidFill>
          </a:ln>
        </p:spPr>
        <p:style>
          <a:lnRef idx="1">
            <a:schemeClr val="accent4"/>
          </a:lnRef>
          <a:fillRef idx="0">
            <a:schemeClr val="accent4"/>
          </a:fillRef>
          <a:effectRef idx="0">
            <a:schemeClr val="accent4"/>
          </a:effectRef>
          <a:fontRef idx="minor">
            <a:schemeClr val="tx1"/>
          </a:fontRef>
        </p:style>
      </p:cxnSp>
      <p:cxnSp>
        <p:nvCxnSpPr>
          <p:cNvPr id="7" name="Raven povezovalnik 6"/>
          <p:cNvCxnSpPr/>
          <p:nvPr userDrawn="1"/>
        </p:nvCxnSpPr>
        <p:spPr>
          <a:xfrm flipH="1">
            <a:off x="7388696" y="4578548"/>
            <a:ext cx="1755304" cy="0"/>
          </a:xfrm>
          <a:prstGeom prst="line">
            <a:avLst/>
          </a:prstGeom>
          <a:ln w="28575">
            <a:solidFill>
              <a:srgbClr val="005D8A"/>
            </a:solidFill>
          </a:ln>
        </p:spPr>
        <p:style>
          <a:lnRef idx="1">
            <a:schemeClr val="accent4"/>
          </a:lnRef>
          <a:fillRef idx="0">
            <a:schemeClr val="accent4"/>
          </a:fillRef>
          <a:effectRef idx="0">
            <a:schemeClr val="accent4"/>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44408" y="219662"/>
            <a:ext cx="695904" cy="695904"/>
          </a:xfrm>
          <a:prstGeom prst="rect">
            <a:avLst/>
          </a:prstGeom>
        </p:spPr>
      </p:pic>
      <p:sp>
        <p:nvSpPr>
          <p:cNvPr id="13" name="Ograda besedila 3"/>
          <p:cNvSpPr>
            <a:spLocks noGrp="1"/>
          </p:cNvSpPr>
          <p:nvPr>
            <p:ph type="body" sz="half" idx="10"/>
          </p:nvPr>
        </p:nvSpPr>
        <p:spPr>
          <a:xfrm>
            <a:off x="827584" y="1841574"/>
            <a:ext cx="7560840" cy="2314352"/>
          </a:xfrm>
        </p:spPr>
        <p:txBody>
          <a:bodyPr>
            <a:normAutofit/>
          </a:bodyPr>
          <a:lstStyle>
            <a:lvl1pPr marL="171450" indent="-171450" algn="l">
              <a:buFont typeface="Arial" panose="020B0604020202020204" pitchFamily="34" charset="0"/>
              <a:buChar char="•"/>
              <a:defRPr lang="en-US" sz="1100" b="0" i="0" smtClean="0">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TextBox 7"/>
          <p:cNvSpPr txBox="1"/>
          <p:nvPr userDrawn="1"/>
        </p:nvSpPr>
        <p:spPr>
          <a:xfrm>
            <a:off x="7596336" y="4794706"/>
            <a:ext cx="1547664"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i="0" kern="1200" dirty="0" err="1">
                <a:solidFill>
                  <a:schemeClr val="tx1">
                    <a:lumMod val="75000"/>
                    <a:lumOff val="25000"/>
                  </a:schemeClr>
                </a:solidFill>
                <a:effectLst/>
                <a:latin typeface="Arial" panose="020B0604020202020204" pitchFamily="34" charset="0"/>
                <a:ea typeface="Avenir Next" charset="0"/>
                <a:cs typeface="Arial" panose="020B0604020202020204" pitchFamily="34" charset="0"/>
              </a:rPr>
              <a:t>www.healint.eu</a:t>
            </a:r>
            <a:endParaRPr lang="en-US" sz="900" b="0" i="0" kern="1200" dirty="0">
              <a:solidFill>
                <a:schemeClr val="tx1">
                  <a:lumMod val="75000"/>
                  <a:lumOff val="25000"/>
                </a:schemeClr>
              </a:solidFill>
              <a:effectLst/>
              <a:latin typeface="Arial" panose="020B0604020202020204" pitchFamily="34" charset="0"/>
              <a:ea typeface="Avenir Next" charset="0"/>
              <a:cs typeface="Arial" panose="020B0604020202020204" pitchFamily="34" charset="0"/>
            </a:endParaRPr>
          </a:p>
          <a:p>
            <a:endParaRPr lang="en-US" sz="900" b="0" i="0" dirty="0">
              <a:solidFill>
                <a:schemeClr val="tx1">
                  <a:lumMod val="75000"/>
                  <a:lumOff val="25000"/>
                </a:schemeClr>
              </a:solidFill>
              <a:latin typeface="Arial" panose="020B0604020202020204" pitchFamily="34" charset="0"/>
              <a:ea typeface="Avenir Next" charset="0"/>
              <a:cs typeface="Arial" panose="020B0604020202020204" pitchFamily="34" charset="0"/>
            </a:endParaRPr>
          </a:p>
        </p:txBody>
      </p:sp>
    </p:spTree>
    <p:extLst>
      <p:ext uri="{BB962C8B-B14F-4D97-AF65-F5344CB8AC3E}">
        <p14:creationId xmlns:p14="http://schemas.microsoft.com/office/powerpoint/2010/main" val="3286811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two content Slide">
    <p:spTree>
      <p:nvGrpSpPr>
        <p:cNvPr id="1" name=""/>
        <p:cNvGrpSpPr/>
        <p:nvPr/>
      </p:nvGrpSpPr>
      <p:grpSpPr>
        <a:xfrm>
          <a:off x="0" y="0"/>
          <a:ext cx="0" cy="0"/>
          <a:chOff x="0" y="0"/>
          <a:chExt cx="0" cy="0"/>
        </a:xfrm>
      </p:grpSpPr>
      <p:sp>
        <p:nvSpPr>
          <p:cNvPr id="2" name="Naslov 1"/>
          <p:cNvSpPr>
            <a:spLocks noGrp="1"/>
          </p:cNvSpPr>
          <p:nvPr>
            <p:ph type="title" hasCustomPrompt="1"/>
          </p:nvPr>
        </p:nvSpPr>
        <p:spPr>
          <a:xfrm>
            <a:off x="817240" y="555526"/>
            <a:ext cx="3816424" cy="1069628"/>
          </a:xfrm>
        </p:spPr>
        <p:txBody>
          <a:bodyPr>
            <a:normAutofit/>
          </a:bodyPr>
          <a:lstStyle>
            <a:lvl1pPr algn="l">
              <a:defRPr sz="1800" b="1" i="0">
                <a:latin typeface="Arial" panose="020B0604020202020204" pitchFamily="34" charset="0"/>
                <a:ea typeface="Arial" panose="020B0604020202020204" pitchFamily="34" charset="0"/>
                <a:cs typeface="Arial" panose="020B0604020202020204" pitchFamily="34" charset="0"/>
              </a:defRPr>
            </a:lvl1pPr>
          </a:lstStyle>
          <a:p>
            <a:r>
              <a:rPr lang="sl-SI" dirty="0"/>
              <a:t>TITLE OF THE SECTION</a:t>
            </a:r>
          </a:p>
        </p:txBody>
      </p:sp>
      <p:cxnSp>
        <p:nvCxnSpPr>
          <p:cNvPr id="6" name="Raven povezovalnik 5"/>
          <p:cNvCxnSpPr/>
          <p:nvPr userDrawn="1"/>
        </p:nvCxnSpPr>
        <p:spPr>
          <a:xfrm>
            <a:off x="467544" y="0"/>
            <a:ext cx="0" cy="3456384"/>
          </a:xfrm>
          <a:prstGeom prst="line">
            <a:avLst/>
          </a:prstGeom>
          <a:ln w="28575">
            <a:solidFill>
              <a:srgbClr val="005D8A"/>
            </a:solidFill>
          </a:ln>
        </p:spPr>
        <p:style>
          <a:lnRef idx="1">
            <a:schemeClr val="accent4"/>
          </a:lnRef>
          <a:fillRef idx="0">
            <a:schemeClr val="accent4"/>
          </a:fillRef>
          <a:effectRef idx="0">
            <a:schemeClr val="accent4"/>
          </a:effectRef>
          <a:fontRef idx="minor">
            <a:schemeClr val="tx1"/>
          </a:fontRef>
        </p:style>
      </p:cxnSp>
      <p:cxnSp>
        <p:nvCxnSpPr>
          <p:cNvPr id="11" name="Raven povezovalnik 10"/>
          <p:cNvCxnSpPr/>
          <p:nvPr userDrawn="1"/>
        </p:nvCxnSpPr>
        <p:spPr>
          <a:xfrm>
            <a:off x="467544" y="4203204"/>
            <a:ext cx="0" cy="940296"/>
          </a:xfrm>
          <a:prstGeom prst="line">
            <a:avLst/>
          </a:prstGeom>
          <a:ln w="28575">
            <a:solidFill>
              <a:srgbClr val="005D8A"/>
            </a:solidFill>
          </a:ln>
        </p:spPr>
        <p:style>
          <a:lnRef idx="1">
            <a:schemeClr val="accent4"/>
          </a:lnRef>
          <a:fillRef idx="0">
            <a:schemeClr val="accent4"/>
          </a:fillRef>
          <a:effectRef idx="0">
            <a:schemeClr val="accent4"/>
          </a:effectRef>
          <a:fontRef idx="minor">
            <a:schemeClr val="tx1"/>
          </a:fontRef>
        </p:style>
      </p:cxnSp>
      <p:sp>
        <p:nvSpPr>
          <p:cNvPr id="16" name="Ograda besedila 3"/>
          <p:cNvSpPr>
            <a:spLocks noGrp="1"/>
          </p:cNvSpPr>
          <p:nvPr>
            <p:ph type="body" sz="half" idx="10"/>
          </p:nvPr>
        </p:nvSpPr>
        <p:spPr>
          <a:xfrm>
            <a:off x="817240" y="1776215"/>
            <a:ext cx="3816424" cy="2523727"/>
          </a:xfrm>
        </p:spPr>
        <p:txBody>
          <a:bodyPr>
            <a:normAutofit/>
          </a:bodyPr>
          <a:lstStyle>
            <a:lvl1pPr marL="171450" indent="-171450" algn="l">
              <a:buFont typeface="Arial" panose="020B0604020202020204" pitchFamily="34" charset="0"/>
              <a:buChar char="•"/>
              <a:defRPr lang="en-US" sz="1100" b="0" i="0" smtClean="0">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7" name="Ograda besedila 3"/>
          <p:cNvSpPr>
            <a:spLocks noGrp="1"/>
          </p:cNvSpPr>
          <p:nvPr>
            <p:ph type="body" sz="half" idx="11"/>
          </p:nvPr>
        </p:nvSpPr>
        <p:spPr>
          <a:xfrm>
            <a:off x="5004048" y="1776215"/>
            <a:ext cx="3816424" cy="2523727"/>
          </a:xfrm>
        </p:spPr>
        <p:txBody>
          <a:bodyPr>
            <a:normAutofit/>
          </a:bodyPr>
          <a:lstStyle>
            <a:lvl1pPr marL="171450" indent="-171450" algn="l">
              <a:buFont typeface="Arial" panose="020B0604020202020204" pitchFamily="34" charset="0"/>
              <a:buChar char="•"/>
              <a:defRPr lang="en-US" sz="1100" b="0" i="0" smtClean="0">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Box 8"/>
          <p:cNvSpPr txBox="1"/>
          <p:nvPr userDrawn="1"/>
        </p:nvSpPr>
        <p:spPr>
          <a:xfrm>
            <a:off x="7596336" y="4794706"/>
            <a:ext cx="1547664"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i="0" kern="1200" dirty="0" err="1">
                <a:solidFill>
                  <a:schemeClr val="tx1">
                    <a:lumMod val="75000"/>
                    <a:lumOff val="25000"/>
                  </a:schemeClr>
                </a:solidFill>
                <a:effectLst/>
                <a:latin typeface="Arial" panose="020B0604020202020204" pitchFamily="34" charset="0"/>
                <a:ea typeface="Avenir Next" charset="0"/>
                <a:cs typeface="Arial" panose="020B0604020202020204" pitchFamily="34" charset="0"/>
              </a:rPr>
              <a:t>www.healint.eu</a:t>
            </a:r>
            <a:endParaRPr lang="en-US" sz="900" b="0" i="0" kern="1200" dirty="0">
              <a:solidFill>
                <a:schemeClr val="tx1">
                  <a:lumMod val="75000"/>
                  <a:lumOff val="25000"/>
                </a:schemeClr>
              </a:solidFill>
              <a:effectLst/>
              <a:latin typeface="Arial" panose="020B0604020202020204" pitchFamily="34" charset="0"/>
              <a:ea typeface="Avenir Next" charset="0"/>
              <a:cs typeface="Arial" panose="020B0604020202020204" pitchFamily="34" charset="0"/>
            </a:endParaRPr>
          </a:p>
          <a:p>
            <a:endParaRPr lang="en-US" sz="900" b="0" i="0" dirty="0">
              <a:solidFill>
                <a:schemeClr val="tx1">
                  <a:lumMod val="75000"/>
                  <a:lumOff val="25000"/>
                </a:schemeClr>
              </a:solidFill>
              <a:latin typeface="Arial" panose="020B0604020202020204" pitchFamily="34" charset="0"/>
              <a:ea typeface="Avenir Next" charset="0"/>
              <a:cs typeface="Arial" panose="020B0604020202020204" pitchFamily="34" charset="0"/>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44408" y="219662"/>
            <a:ext cx="695904" cy="695904"/>
          </a:xfrm>
          <a:prstGeom prst="rect">
            <a:avLst/>
          </a:prstGeom>
        </p:spPr>
      </p:pic>
    </p:spTree>
    <p:extLst>
      <p:ext uri="{BB962C8B-B14F-4D97-AF65-F5344CB8AC3E}">
        <p14:creationId xmlns:p14="http://schemas.microsoft.com/office/powerpoint/2010/main" val="3412140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 two contents + picture (right)">
    <p:spTree>
      <p:nvGrpSpPr>
        <p:cNvPr id="1" name=""/>
        <p:cNvGrpSpPr/>
        <p:nvPr/>
      </p:nvGrpSpPr>
      <p:grpSpPr>
        <a:xfrm>
          <a:off x="0" y="0"/>
          <a:ext cx="0" cy="0"/>
          <a:chOff x="0" y="0"/>
          <a:chExt cx="0" cy="0"/>
        </a:xfrm>
      </p:grpSpPr>
      <p:sp>
        <p:nvSpPr>
          <p:cNvPr id="16" name="Picture Placeholder 7"/>
          <p:cNvSpPr>
            <a:spLocks noGrp="1"/>
          </p:cNvSpPr>
          <p:nvPr>
            <p:ph type="pic" sz="quarter" idx="11" hasCustomPrompt="1"/>
          </p:nvPr>
        </p:nvSpPr>
        <p:spPr>
          <a:xfrm>
            <a:off x="6227762" y="0"/>
            <a:ext cx="2916238" cy="5143500"/>
          </a:xfrm>
        </p:spPr>
        <p:txBody>
          <a:bodyPr>
            <a:normAutofit/>
          </a:bodyPr>
          <a:lstStyle>
            <a:lvl1pPr>
              <a:defRPr sz="1000" b="0" i="0">
                <a:latin typeface="Arial" panose="020B0604020202020204" pitchFamily="34" charset="0"/>
                <a:ea typeface="Arial" panose="020B0604020202020204" pitchFamily="34" charset="0"/>
                <a:cs typeface="Arial" panose="020B0604020202020204" pitchFamily="34" charset="0"/>
              </a:defRPr>
            </a:lvl1pPr>
          </a:lstStyle>
          <a:p>
            <a:r>
              <a:rPr lang="en-US" dirty="0"/>
              <a:t>Insert picture here</a:t>
            </a:r>
          </a:p>
        </p:txBody>
      </p:sp>
      <p:sp>
        <p:nvSpPr>
          <p:cNvPr id="2" name="Naslov 1"/>
          <p:cNvSpPr>
            <a:spLocks noGrp="1"/>
          </p:cNvSpPr>
          <p:nvPr>
            <p:ph type="title" hasCustomPrompt="1"/>
          </p:nvPr>
        </p:nvSpPr>
        <p:spPr>
          <a:xfrm>
            <a:off x="395536" y="339502"/>
            <a:ext cx="2880184" cy="520799"/>
          </a:xfrm>
        </p:spPr>
        <p:txBody>
          <a:bodyPr anchor="b">
            <a:normAutofit/>
          </a:bodyPr>
          <a:lstStyle>
            <a:lvl1pPr algn="l">
              <a:defRPr sz="1800" b="1" i="0">
                <a:latin typeface="Arial" panose="020B0604020202020204" pitchFamily="34" charset="0"/>
                <a:ea typeface="Arial" panose="020B0604020202020204" pitchFamily="34" charset="0"/>
                <a:cs typeface="Arial" panose="020B0604020202020204" pitchFamily="34" charset="0"/>
              </a:defRPr>
            </a:lvl1pPr>
          </a:lstStyle>
          <a:p>
            <a:r>
              <a:rPr lang="sl-SI" dirty="0"/>
              <a:t>TITLE OF THE SECTION</a:t>
            </a:r>
          </a:p>
        </p:txBody>
      </p:sp>
      <p:sp>
        <p:nvSpPr>
          <p:cNvPr id="4" name="Ograda besedila 3"/>
          <p:cNvSpPr>
            <a:spLocks noGrp="1"/>
          </p:cNvSpPr>
          <p:nvPr>
            <p:ph type="body" sz="half" idx="2"/>
          </p:nvPr>
        </p:nvSpPr>
        <p:spPr>
          <a:xfrm>
            <a:off x="411559" y="1220342"/>
            <a:ext cx="2360241" cy="3518297"/>
          </a:xfrm>
        </p:spPr>
        <p:txBody>
          <a:bodyPr>
            <a:normAutofit/>
          </a:bodyPr>
          <a:lstStyle>
            <a:lvl1pPr marL="171450" indent="-171450" algn="l">
              <a:buFont typeface="Arial" panose="020B0604020202020204" pitchFamily="34" charset="0"/>
              <a:buChar char="•"/>
              <a:defRPr lang="en-US" sz="1100" b="0" i="0" smtClean="0">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5" name="Raven povezovalnik 4"/>
          <p:cNvCxnSpPr/>
          <p:nvPr userDrawn="1"/>
        </p:nvCxnSpPr>
        <p:spPr>
          <a:xfrm>
            <a:off x="5940152" y="0"/>
            <a:ext cx="0" cy="3456384"/>
          </a:xfrm>
          <a:prstGeom prst="line">
            <a:avLst/>
          </a:prstGeom>
          <a:ln w="28575">
            <a:solidFill>
              <a:srgbClr val="005D8A"/>
            </a:solidFill>
          </a:ln>
        </p:spPr>
        <p:style>
          <a:lnRef idx="1">
            <a:schemeClr val="accent4"/>
          </a:lnRef>
          <a:fillRef idx="0">
            <a:schemeClr val="accent4"/>
          </a:fillRef>
          <a:effectRef idx="0">
            <a:schemeClr val="accent4"/>
          </a:effectRef>
          <a:fontRef idx="minor">
            <a:schemeClr val="tx1"/>
          </a:fontRef>
        </p:style>
      </p:cxnSp>
      <p:cxnSp>
        <p:nvCxnSpPr>
          <p:cNvPr id="6" name="Raven povezovalnik 5"/>
          <p:cNvCxnSpPr/>
          <p:nvPr userDrawn="1"/>
        </p:nvCxnSpPr>
        <p:spPr>
          <a:xfrm>
            <a:off x="5940152" y="4203204"/>
            <a:ext cx="0" cy="940296"/>
          </a:xfrm>
          <a:prstGeom prst="line">
            <a:avLst/>
          </a:prstGeom>
          <a:ln w="28575">
            <a:solidFill>
              <a:srgbClr val="005D8A"/>
            </a:solidFill>
          </a:ln>
        </p:spPr>
        <p:style>
          <a:lnRef idx="1">
            <a:schemeClr val="accent4"/>
          </a:lnRef>
          <a:fillRef idx="0">
            <a:schemeClr val="accent4"/>
          </a:fillRef>
          <a:effectRef idx="0">
            <a:schemeClr val="accent4"/>
          </a:effectRef>
          <a:fontRef idx="minor">
            <a:schemeClr val="tx1"/>
          </a:fontRef>
        </p:style>
      </p:cxnSp>
      <p:sp>
        <p:nvSpPr>
          <p:cNvPr id="10" name="Ograda besedila 3"/>
          <p:cNvSpPr>
            <a:spLocks noGrp="1"/>
          </p:cNvSpPr>
          <p:nvPr>
            <p:ph type="body" sz="half" idx="10"/>
          </p:nvPr>
        </p:nvSpPr>
        <p:spPr>
          <a:xfrm>
            <a:off x="3214800" y="1213693"/>
            <a:ext cx="2365312" cy="3518297"/>
          </a:xfrm>
        </p:spPr>
        <p:txBody>
          <a:bodyPr>
            <a:normAutofit/>
          </a:bodyPr>
          <a:lstStyle>
            <a:lvl1pPr marL="171450" marR="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100" b="0" i="0" baseline="0" smtClean="0">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171450" marR="0" lvl="0" indent="-17145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lang="en-US"/>
              <a:t>Click to edit Master text styles</a:t>
            </a:r>
          </a:p>
        </p:txBody>
      </p:sp>
      <p:sp>
        <p:nvSpPr>
          <p:cNvPr id="12" name="TextBox 11"/>
          <p:cNvSpPr txBox="1"/>
          <p:nvPr userDrawn="1"/>
        </p:nvSpPr>
        <p:spPr>
          <a:xfrm>
            <a:off x="323528" y="4794706"/>
            <a:ext cx="1512168"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i="0" kern="1200" dirty="0" err="1">
                <a:solidFill>
                  <a:schemeClr val="tx1">
                    <a:lumMod val="75000"/>
                    <a:lumOff val="25000"/>
                  </a:schemeClr>
                </a:solidFill>
                <a:effectLst/>
                <a:latin typeface="Arial" panose="020B0604020202020204" pitchFamily="34" charset="0"/>
                <a:ea typeface="Avenir Next" charset="0"/>
                <a:cs typeface="Arial" panose="020B0604020202020204" pitchFamily="34" charset="0"/>
              </a:rPr>
              <a:t>www.healint.eu</a:t>
            </a:r>
            <a:endParaRPr lang="en-US" sz="900" b="0" i="0" kern="1200" dirty="0">
              <a:solidFill>
                <a:schemeClr val="tx1">
                  <a:lumMod val="75000"/>
                  <a:lumOff val="25000"/>
                </a:schemeClr>
              </a:solidFill>
              <a:effectLst/>
              <a:latin typeface="Arial" panose="020B0604020202020204" pitchFamily="34" charset="0"/>
              <a:ea typeface="Avenir Next" charset="0"/>
              <a:cs typeface="Arial" panose="020B0604020202020204" pitchFamily="34" charset="0"/>
            </a:endParaRPr>
          </a:p>
          <a:p>
            <a:endParaRPr lang="en-US" sz="900" b="0" i="0" dirty="0">
              <a:solidFill>
                <a:schemeClr val="tx1">
                  <a:lumMod val="75000"/>
                  <a:lumOff val="25000"/>
                </a:schemeClr>
              </a:solidFill>
              <a:latin typeface="Arial" panose="020B0604020202020204" pitchFamily="34" charset="0"/>
              <a:ea typeface="Avenir Next" charset="0"/>
              <a:cs typeface="Arial" panose="020B0604020202020204" pitchFamily="34" charset="0"/>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44408" y="219662"/>
            <a:ext cx="695904" cy="695904"/>
          </a:xfrm>
          <a:prstGeom prst="rect">
            <a:avLst/>
          </a:prstGeom>
        </p:spPr>
      </p:pic>
    </p:spTree>
    <p:extLst>
      <p:ext uri="{BB962C8B-B14F-4D97-AF65-F5344CB8AC3E}">
        <p14:creationId xmlns:p14="http://schemas.microsoft.com/office/powerpoint/2010/main" val="3527707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 two contents + picture (left)">
    <p:spTree>
      <p:nvGrpSpPr>
        <p:cNvPr id="1" name=""/>
        <p:cNvGrpSpPr/>
        <p:nvPr/>
      </p:nvGrpSpPr>
      <p:grpSpPr>
        <a:xfrm>
          <a:off x="0" y="0"/>
          <a:ext cx="0" cy="0"/>
          <a:chOff x="0" y="0"/>
          <a:chExt cx="0" cy="0"/>
        </a:xfrm>
      </p:grpSpPr>
      <p:sp>
        <p:nvSpPr>
          <p:cNvPr id="8" name="Picture Placeholder 7"/>
          <p:cNvSpPr>
            <a:spLocks noGrp="1"/>
          </p:cNvSpPr>
          <p:nvPr>
            <p:ph type="pic" sz="quarter" idx="11" hasCustomPrompt="1"/>
          </p:nvPr>
        </p:nvSpPr>
        <p:spPr>
          <a:xfrm>
            <a:off x="0" y="-12546"/>
            <a:ext cx="2916238" cy="5143500"/>
          </a:xfrm>
        </p:spPr>
        <p:txBody>
          <a:bodyPr>
            <a:normAutofit/>
          </a:bodyPr>
          <a:lstStyle>
            <a:lvl1pPr>
              <a:defRPr sz="1000" b="0" i="0">
                <a:latin typeface="Arial" panose="020B0604020202020204" pitchFamily="34" charset="0"/>
                <a:ea typeface="Arial" panose="020B0604020202020204" pitchFamily="34" charset="0"/>
                <a:cs typeface="Arial" panose="020B0604020202020204" pitchFamily="34" charset="0"/>
              </a:defRPr>
            </a:lvl1pPr>
          </a:lstStyle>
          <a:p>
            <a:r>
              <a:rPr lang="en-US" dirty="0"/>
              <a:t>Insert picture here</a:t>
            </a:r>
          </a:p>
        </p:txBody>
      </p:sp>
      <p:sp>
        <p:nvSpPr>
          <p:cNvPr id="2" name="Naslov 1"/>
          <p:cNvSpPr>
            <a:spLocks noGrp="1"/>
          </p:cNvSpPr>
          <p:nvPr>
            <p:ph type="title" hasCustomPrompt="1"/>
          </p:nvPr>
        </p:nvSpPr>
        <p:spPr>
          <a:xfrm>
            <a:off x="3563888" y="339502"/>
            <a:ext cx="2880184" cy="520799"/>
          </a:xfrm>
        </p:spPr>
        <p:txBody>
          <a:bodyPr anchor="b">
            <a:normAutofit/>
          </a:bodyPr>
          <a:lstStyle>
            <a:lvl1pPr algn="l">
              <a:defRPr sz="1800" b="1" i="0">
                <a:latin typeface="Arial" panose="020B0604020202020204" pitchFamily="34" charset="0"/>
                <a:ea typeface="Arial" panose="020B0604020202020204" pitchFamily="34" charset="0"/>
                <a:cs typeface="Arial" panose="020B0604020202020204" pitchFamily="34" charset="0"/>
              </a:defRPr>
            </a:lvl1pPr>
          </a:lstStyle>
          <a:p>
            <a:r>
              <a:rPr lang="sl-SI" dirty="0"/>
              <a:t>TITLE OF THE SECTION</a:t>
            </a:r>
          </a:p>
        </p:txBody>
      </p:sp>
      <p:sp>
        <p:nvSpPr>
          <p:cNvPr id="4" name="Ograda besedila 3"/>
          <p:cNvSpPr>
            <a:spLocks noGrp="1"/>
          </p:cNvSpPr>
          <p:nvPr>
            <p:ph type="body" sz="half" idx="2"/>
          </p:nvPr>
        </p:nvSpPr>
        <p:spPr>
          <a:xfrm>
            <a:off x="3579911" y="1220342"/>
            <a:ext cx="2360241" cy="3518297"/>
          </a:xfrm>
        </p:spPr>
        <p:txBody>
          <a:bodyPr>
            <a:normAutofit/>
          </a:bodyPr>
          <a:lstStyle>
            <a:lvl1pPr marL="171450" indent="-171450" algn="l">
              <a:buFont typeface="Arial" panose="020B0604020202020204" pitchFamily="34" charset="0"/>
              <a:buChar char="•"/>
              <a:defRPr lang="en-US" sz="1100" b="0" i="0" smtClean="0">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5" name="Raven povezovalnik 4"/>
          <p:cNvCxnSpPr/>
          <p:nvPr userDrawn="1"/>
        </p:nvCxnSpPr>
        <p:spPr>
          <a:xfrm>
            <a:off x="3203848" y="0"/>
            <a:ext cx="0" cy="3456384"/>
          </a:xfrm>
          <a:prstGeom prst="line">
            <a:avLst/>
          </a:prstGeom>
          <a:ln w="28575">
            <a:solidFill>
              <a:srgbClr val="005D8A"/>
            </a:solidFill>
          </a:ln>
        </p:spPr>
        <p:style>
          <a:lnRef idx="1">
            <a:schemeClr val="accent4"/>
          </a:lnRef>
          <a:fillRef idx="0">
            <a:schemeClr val="accent4"/>
          </a:fillRef>
          <a:effectRef idx="0">
            <a:schemeClr val="accent4"/>
          </a:effectRef>
          <a:fontRef idx="minor">
            <a:schemeClr val="tx1"/>
          </a:fontRef>
        </p:style>
      </p:cxnSp>
      <p:cxnSp>
        <p:nvCxnSpPr>
          <p:cNvPr id="6" name="Raven povezovalnik 5"/>
          <p:cNvCxnSpPr/>
          <p:nvPr userDrawn="1"/>
        </p:nvCxnSpPr>
        <p:spPr>
          <a:xfrm>
            <a:off x="3203848" y="4203204"/>
            <a:ext cx="0" cy="940296"/>
          </a:xfrm>
          <a:prstGeom prst="line">
            <a:avLst/>
          </a:prstGeom>
          <a:ln w="28575">
            <a:solidFill>
              <a:srgbClr val="005D8A"/>
            </a:solidFill>
          </a:ln>
        </p:spPr>
        <p:style>
          <a:lnRef idx="1">
            <a:schemeClr val="accent4"/>
          </a:lnRef>
          <a:fillRef idx="0">
            <a:schemeClr val="accent4"/>
          </a:fillRef>
          <a:effectRef idx="0">
            <a:schemeClr val="accent4"/>
          </a:effectRef>
          <a:fontRef idx="minor">
            <a:schemeClr val="tx1"/>
          </a:fontRef>
        </p:style>
      </p:cxnSp>
      <p:sp>
        <p:nvSpPr>
          <p:cNvPr id="10" name="Ograda besedila 3"/>
          <p:cNvSpPr>
            <a:spLocks noGrp="1"/>
          </p:cNvSpPr>
          <p:nvPr>
            <p:ph type="body" sz="half" idx="10"/>
          </p:nvPr>
        </p:nvSpPr>
        <p:spPr>
          <a:xfrm>
            <a:off x="6383152" y="1213693"/>
            <a:ext cx="2365312" cy="3518297"/>
          </a:xfrm>
        </p:spPr>
        <p:txBody>
          <a:bodyPr>
            <a:normAutofit/>
          </a:bodyPr>
          <a:lstStyle>
            <a:lvl1pPr marL="171450" marR="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100" b="0" i="0" baseline="0" smtClean="0">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171450" marR="0" lvl="0" indent="-17145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lang="en-US"/>
              <a:t>Click to edit Master text styles</a:t>
            </a:r>
          </a:p>
        </p:txBody>
      </p:sp>
      <p:sp>
        <p:nvSpPr>
          <p:cNvPr id="11" name="TextBox 10"/>
          <p:cNvSpPr txBox="1"/>
          <p:nvPr userDrawn="1"/>
        </p:nvSpPr>
        <p:spPr>
          <a:xfrm>
            <a:off x="7596336" y="4794706"/>
            <a:ext cx="1547664"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i="0" kern="1200" dirty="0" err="1">
                <a:solidFill>
                  <a:schemeClr val="tx1">
                    <a:lumMod val="75000"/>
                    <a:lumOff val="25000"/>
                  </a:schemeClr>
                </a:solidFill>
                <a:effectLst/>
                <a:latin typeface="Arial" panose="020B0604020202020204" pitchFamily="34" charset="0"/>
                <a:ea typeface="Avenir Next" charset="0"/>
                <a:cs typeface="Arial" panose="020B0604020202020204" pitchFamily="34" charset="0"/>
              </a:rPr>
              <a:t>www.healint.eu</a:t>
            </a:r>
            <a:endParaRPr lang="en-US" sz="900" b="0" i="0" kern="1200" dirty="0">
              <a:solidFill>
                <a:schemeClr val="tx1">
                  <a:lumMod val="75000"/>
                  <a:lumOff val="25000"/>
                </a:schemeClr>
              </a:solidFill>
              <a:effectLst/>
              <a:latin typeface="Arial" panose="020B0604020202020204" pitchFamily="34" charset="0"/>
              <a:ea typeface="Avenir Next" charset="0"/>
              <a:cs typeface="Arial" panose="020B0604020202020204" pitchFamily="34" charset="0"/>
            </a:endParaRPr>
          </a:p>
          <a:p>
            <a:endParaRPr lang="en-US" sz="900" b="0" i="0" dirty="0">
              <a:solidFill>
                <a:schemeClr val="tx1">
                  <a:lumMod val="75000"/>
                  <a:lumOff val="25000"/>
                </a:schemeClr>
              </a:solidFill>
              <a:latin typeface="Arial" panose="020B0604020202020204" pitchFamily="34" charset="0"/>
              <a:ea typeface="Avenir Next" charset="0"/>
              <a:cs typeface="Arial" panose="020B0604020202020204" pitchFamily="34" charset="0"/>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219662"/>
            <a:ext cx="695904" cy="695904"/>
          </a:xfrm>
          <a:prstGeom prst="rect">
            <a:avLst/>
          </a:prstGeom>
        </p:spPr>
      </p:pic>
    </p:spTree>
    <p:extLst>
      <p:ext uri="{BB962C8B-B14F-4D97-AF65-F5344CB8AC3E}">
        <p14:creationId xmlns:p14="http://schemas.microsoft.com/office/powerpoint/2010/main" val="3790040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one content + picture (left)">
    <p:spTree>
      <p:nvGrpSpPr>
        <p:cNvPr id="1" name=""/>
        <p:cNvGrpSpPr/>
        <p:nvPr/>
      </p:nvGrpSpPr>
      <p:grpSpPr>
        <a:xfrm>
          <a:off x="0" y="0"/>
          <a:ext cx="0" cy="0"/>
          <a:chOff x="0" y="0"/>
          <a:chExt cx="0" cy="0"/>
        </a:xfrm>
      </p:grpSpPr>
      <p:sp>
        <p:nvSpPr>
          <p:cNvPr id="2" name="Naslov 1"/>
          <p:cNvSpPr>
            <a:spLocks noGrp="1"/>
          </p:cNvSpPr>
          <p:nvPr>
            <p:ph type="title" hasCustomPrompt="1"/>
          </p:nvPr>
        </p:nvSpPr>
        <p:spPr>
          <a:xfrm>
            <a:off x="5364088" y="411510"/>
            <a:ext cx="2880320" cy="520799"/>
          </a:xfrm>
        </p:spPr>
        <p:txBody>
          <a:bodyPr anchor="b">
            <a:normAutofit/>
          </a:bodyPr>
          <a:lstStyle>
            <a:lvl1pPr algn="l">
              <a:defRPr sz="1800" b="1" i="0">
                <a:latin typeface="Arial" panose="020B0604020202020204" pitchFamily="34" charset="0"/>
                <a:ea typeface="Arial" panose="020B0604020202020204" pitchFamily="34" charset="0"/>
                <a:cs typeface="Arial" panose="020B0604020202020204" pitchFamily="34" charset="0"/>
              </a:defRPr>
            </a:lvl1pPr>
          </a:lstStyle>
          <a:p>
            <a:r>
              <a:rPr lang="sl-SI" dirty="0"/>
              <a:t>TITLE OF THE SECTION</a:t>
            </a:r>
          </a:p>
        </p:txBody>
      </p:sp>
      <p:sp>
        <p:nvSpPr>
          <p:cNvPr id="4" name="Ograda besedila 3"/>
          <p:cNvSpPr>
            <a:spLocks noGrp="1"/>
          </p:cNvSpPr>
          <p:nvPr>
            <p:ph type="body" sz="half" idx="2"/>
          </p:nvPr>
        </p:nvSpPr>
        <p:spPr>
          <a:xfrm>
            <a:off x="5380111" y="1275607"/>
            <a:ext cx="3008313" cy="3312368"/>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100" b="0" i="0" baseline="0" smtClean="0">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171450" marR="0" lvl="0" indent="-17145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lang="en-US"/>
              <a:t>Click to edit Master text styles</a:t>
            </a:r>
          </a:p>
        </p:txBody>
      </p:sp>
      <p:cxnSp>
        <p:nvCxnSpPr>
          <p:cNvPr id="6" name="Raven povezovalnik 5"/>
          <p:cNvCxnSpPr/>
          <p:nvPr userDrawn="1"/>
        </p:nvCxnSpPr>
        <p:spPr>
          <a:xfrm>
            <a:off x="4644008" y="0"/>
            <a:ext cx="0" cy="3456384"/>
          </a:xfrm>
          <a:prstGeom prst="line">
            <a:avLst/>
          </a:prstGeom>
          <a:ln w="28575">
            <a:solidFill>
              <a:srgbClr val="005D8A"/>
            </a:solidFill>
          </a:ln>
        </p:spPr>
        <p:style>
          <a:lnRef idx="1">
            <a:schemeClr val="accent4"/>
          </a:lnRef>
          <a:fillRef idx="0">
            <a:schemeClr val="accent4"/>
          </a:fillRef>
          <a:effectRef idx="0">
            <a:schemeClr val="accent4"/>
          </a:effectRef>
          <a:fontRef idx="minor">
            <a:schemeClr val="tx1"/>
          </a:fontRef>
        </p:style>
      </p:cxnSp>
      <p:cxnSp>
        <p:nvCxnSpPr>
          <p:cNvPr id="7" name="Raven povezovalnik 6"/>
          <p:cNvCxnSpPr/>
          <p:nvPr userDrawn="1"/>
        </p:nvCxnSpPr>
        <p:spPr>
          <a:xfrm>
            <a:off x="4644008" y="4203204"/>
            <a:ext cx="0" cy="940296"/>
          </a:xfrm>
          <a:prstGeom prst="line">
            <a:avLst/>
          </a:prstGeom>
          <a:ln w="28575">
            <a:solidFill>
              <a:srgbClr val="005D8A"/>
            </a:solidFill>
          </a:ln>
        </p:spPr>
        <p:style>
          <a:lnRef idx="1">
            <a:schemeClr val="accent4"/>
          </a:lnRef>
          <a:fillRef idx="0">
            <a:schemeClr val="accent4"/>
          </a:fillRef>
          <a:effectRef idx="0">
            <a:schemeClr val="accent4"/>
          </a:effectRef>
          <a:fontRef idx="minor">
            <a:schemeClr val="tx1"/>
          </a:fontRef>
        </p:style>
      </p:cxnSp>
      <p:sp>
        <p:nvSpPr>
          <p:cNvPr id="9" name="TextBox 8"/>
          <p:cNvSpPr txBox="1"/>
          <p:nvPr userDrawn="1"/>
        </p:nvSpPr>
        <p:spPr>
          <a:xfrm>
            <a:off x="7596336" y="4794706"/>
            <a:ext cx="1547664"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i="0" kern="1200" dirty="0" err="1">
                <a:solidFill>
                  <a:schemeClr val="tx1">
                    <a:lumMod val="75000"/>
                    <a:lumOff val="25000"/>
                  </a:schemeClr>
                </a:solidFill>
                <a:effectLst/>
                <a:latin typeface="Arial" panose="020B0604020202020204" pitchFamily="34" charset="0"/>
                <a:ea typeface="Avenir Next" charset="0"/>
                <a:cs typeface="Arial" panose="020B0604020202020204" pitchFamily="34" charset="0"/>
              </a:rPr>
              <a:t>www.healint.eu</a:t>
            </a:r>
            <a:endParaRPr lang="en-US" sz="900" b="0" i="0" kern="1200" dirty="0">
              <a:solidFill>
                <a:schemeClr val="tx1">
                  <a:lumMod val="75000"/>
                  <a:lumOff val="25000"/>
                </a:schemeClr>
              </a:solidFill>
              <a:effectLst/>
              <a:latin typeface="Arial" panose="020B0604020202020204" pitchFamily="34" charset="0"/>
              <a:ea typeface="Avenir Next" charset="0"/>
              <a:cs typeface="Arial" panose="020B0604020202020204" pitchFamily="34" charset="0"/>
            </a:endParaRPr>
          </a:p>
          <a:p>
            <a:endParaRPr lang="en-US" sz="900" b="0" i="0" dirty="0">
              <a:solidFill>
                <a:schemeClr val="tx1">
                  <a:lumMod val="75000"/>
                  <a:lumOff val="25000"/>
                </a:schemeClr>
              </a:solidFill>
              <a:latin typeface="Arial" panose="020B0604020202020204" pitchFamily="34" charset="0"/>
              <a:ea typeface="Avenir Next" charset="0"/>
              <a:cs typeface="Arial" panose="020B0604020202020204" pitchFamily="34" charset="0"/>
            </a:endParaRPr>
          </a:p>
        </p:txBody>
      </p:sp>
      <p:sp>
        <p:nvSpPr>
          <p:cNvPr id="12" name="Picture Placeholder 7"/>
          <p:cNvSpPr>
            <a:spLocks noGrp="1"/>
          </p:cNvSpPr>
          <p:nvPr>
            <p:ph type="pic" sz="quarter" idx="11" hasCustomPrompt="1"/>
          </p:nvPr>
        </p:nvSpPr>
        <p:spPr>
          <a:xfrm>
            <a:off x="0" y="0"/>
            <a:ext cx="4463480" cy="5143500"/>
          </a:xfrm>
        </p:spPr>
        <p:txBody>
          <a:bodyPr>
            <a:normAutofit/>
          </a:bodyPr>
          <a:lstStyle>
            <a:lvl1pPr>
              <a:defRPr sz="1000" b="0" i="0">
                <a:latin typeface="Arial" panose="020B0604020202020204" pitchFamily="34" charset="0"/>
                <a:ea typeface="Arial" panose="020B0604020202020204" pitchFamily="34" charset="0"/>
                <a:cs typeface="Arial" panose="020B0604020202020204" pitchFamily="34" charset="0"/>
              </a:defRPr>
            </a:lvl1pPr>
          </a:lstStyle>
          <a:p>
            <a:r>
              <a:rPr lang="en-US" dirty="0"/>
              <a:t>Insert picture here</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219662"/>
            <a:ext cx="695904" cy="695904"/>
          </a:xfrm>
          <a:prstGeom prst="rect">
            <a:avLst/>
          </a:prstGeom>
        </p:spPr>
      </p:pic>
    </p:spTree>
    <p:extLst>
      <p:ext uri="{BB962C8B-B14F-4D97-AF65-F5344CB8AC3E}">
        <p14:creationId xmlns:p14="http://schemas.microsoft.com/office/powerpoint/2010/main" val="1054226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 one content + picture (right)">
    <p:spTree>
      <p:nvGrpSpPr>
        <p:cNvPr id="1" name=""/>
        <p:cNvGrpSpPr/>
        <p:nvPr/>
      </p:nvGrpSpPr>
      <p:grpSpPr>
        <a:xfrm>
          <a:off x="0" y="0"/>
          <a:ext cx="0" cy="0"/>
          <a:chOff x="0" y="0"/>
          <a:chExt cx="0" cy="0"/>
        </a:xfrm>
      </p:grpSpPr>
      <p:sp>
        <p:nvSpPr>
          <p:cNvPr id="11" name="Picture Placeholder 7"/>
          <p:cNvSpPr>
            <a:spLocks noGrp="1"/>
          </p:cNvSpPr>
          <p:nvPr>
            <p:ph type="pic" sz="quarter" idx="11" hasCustomPrompt="1"/>
          </p:nvPr>
        </p:nvSpPr>
        <p:spPr>
          <a:xfrm>
            <a:off x="4680520" y="0"/>
            <a:ext cx="4463480" cy="5143500"/>
          </a:xfrm>
        </p:spPr>
        <p:txBody>
          <a:bodyPr>
            <a:normAutofit/>
          </a:bodyPr>
          <a:lstStyle>
            <a:lvl1pPr>
              <a:defRPr sz="1000" b="0" i="0">
                <a:latin typeface="Arial" panose="020B0604020202020204" pitchFamily="34" charset="0"/>
                <a:ea typeface="Arial" panose="020B0604020202020204" pitchFamily="34" charset="0"/>
                <a:cs typeface="Arial" panose="020B0604020202020204" pitchFamily="34" charset="0"/>
              </a:defRPr>
            </a:lvl1pPr>
          </a:lstStyle>
          <a:p>
            <a:r>
              <a:rPr lang="en-US" dirty="0"/>
              <a:t>Insert picture here</a:t>
            </a:r>
          </a:p>
        </p:txBody>
      </p:sp>
      <p:sp>
        <p:nvSpPr>
          <p:cNvPr id="2" name="Naslov 1"/>
          <p:cNvSpPr>
            <a:spLocks noGrp="1"/>
          </p:cNvSpPr>
          <p:nvPr>
            <p:ph type="title" hasCustomPrompt="1"/>
          </p:nvPr>
        </p:nvSpPr>
        <p:spPr>
          <a:xfrm>
            <a:off x="683568" y="411510"/>
            <a:ext cx="2880320" cy="520799"/>
          </a:xfrm>
        </p:spPr>
        <p:txBody>
          <a:bodyPr anchor="b">
            <a:normAutofit/>
          </a:bodyPr>
          <a:lstStyle>
            <a:lvl1pPr algn="l">
              <a:defRPr sz="1800" b="1" i="0">
                <a:latin typeface="Arial" panose="020B0604020202020204" pitchFamily="34" charset="0"/>
                <a:ea typeface="Arial" panose="020B0604020202020204" pitchFamily="34" charset="0"/>
                <a:cs typeface="Arial" panose="020B0604020202020204" pitchFamily="34" charset="0"/>
              </a:defRPr>
            </a:lvl1pPr>
          </a:lstStyle>
          <a:p>
            <a:r>
              <a:rPr lang="sl-SI" dirty="0"/>
              <a:t>TITLE OF THE SECTION</a:t>
            </a:r>
          </a:p>
        </p:txBody>
      </p:sp>
      <p:sp>
        <p:nvSpPr>
          <p:cNvPr id="4" name="Ograda besedila 3"/>
          <p:cNvSpPr>
            <a:spLocks noGrp="1"/>
          </p:cNvSpPr>
          <p:nvPr>
            <p:ph type="body" sz="half" idx="2"/>
          </p:nvPr>
        </p:nvSpPr>
        <p:spPr>
          <a:xfrm>
            <a:off x="699591" y="1275607"/>
            <a:ext cx="3008313" cy="3456384"/>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100" b="0" i="0" baseline="0" smtClean="0">
                <a:effectLst/>
                <a:latin typeface="Arial" panose="020B0604020202020204" pitchFamily="34" charset="0"/>
                <a:ea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171450" marR="0" lvl="0" indent="-17145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lang="en-US"/>
              <a:t>Click to edit Master text styles</a:t>
            </a:r>
          </a:p>
        </p:txBody>
      </p:sp>
      <p:cxnSp>
        <p:nvCxnSpPr>
          <p:cNvPr id="6" name="Raven povezovalnik 5"/>
          <p:cNvCxnSpPr/>
          <p:nvPr userDrawn="1"/>
        </p:nvCxnSpPr>
        <p:spPr>
          <a:xfrm>
            <a:off x="4427984" y="0"/>
            <a:ext cx="0" cy="3456384"/>
          </a:xfrm>
          <a:prstGeom prst="line">
            <a:avLst/>
          </a:prstGeom>
          <a:ln w="28575">
            <a:solidFill>
              <a:srgbClr val="005D8A"/>
            </a:solidFill>
          </a:ln>
        </p:spPr>
        <p:style>
          <a:lnRef idx="1">
            <a:schemeClr val="accent4"/>
          </a:lnRef>
          <a:fillRef idx="0">
            <a:schemeClr val="accent4"/>
          </a:fillRef>
          <a:effectRef idx="0">
            <a:schemeClr val="accent4"/>
          </a:effectRef>
          <a:fontRef idx="minor">
            <a:schemeClr val="tx1"/>
          </a:fontRef>
        </p:style>
      </p:cxnSp>
      <p:cxnSp>
        <p:nvCxnSpPr>
          <p:cNvPr id="7" name="Raven povezovalnik 6"/>
          <p:cNvCxnSpPr/>
          <p:nvPr userDrawn="1"/>
        </p:nvCxnSpPr>
        <p:spPr>
          <a:xfrm>
            <a:off x="4427984" y="4203204"/>
            <a:ext cx="0" cy="940296"/>
          </a:xfrm>
          <a:prstGeom prst="line">
            <a:avLst/>
          </a:prstGeom>
          <a:ln w="28575">
            <a:solidFill>
              <a:srgbClr val="005D8A"/>
            </a:solidFill>
          </a:ln>
        </p:spPr>
        <p:style>
          <a:lnRef idx="1">
            <a:schemeClr val="accent4"/>
          </a:lnRef>
          <a:fillRef idx="0">
            <a:schemeClr val="accent4"/>
          </a:fillRef>
          <a:effectRef idx="0">
            <a:schemeClr val="accent4"/>
          </a:effectRef>
          <a:fontRef idx="minor">
            <a:schemeClr val="tx1"/>
          </a:fontRef>
        </p:style>
      </p:cxnSp>
      <p:sp>
        <p:nvSpPr>
          <p:cNvPr id="9" name="TextBox 8"/>
          <p:cNvSpPr txBox="1"/>
          <p:nvPr userDrawn="1"/>
        </p:nvSpPr>
        <p:spPr>
          <a:xfrm>
            <a:off x="323528" y="4794706"/>
            <a:ext cx="1584176"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i="0" kern="1200" dirty="0" err="1">
                <a:solidFill>
                  <a:schemeClr val="tx1">
                    <a:lumMod val="75000"/>
                    <a:lumOff val="25000"/>
                  </a:schemeClr>
                </a:solidFill>
                <a:effectLst/>
                <a:latin typeface="Arial" panose="020B0604020202020204" pitchFamily="34" charset="0"/>
                <a:ea typeface="Avenir Next" charset="0"/>
                <a:cs typeface="Arial" panose="020B0604020202020204" pitchFamily="34" charset="0"/>
              </a:rPr>
              <a:t>www.healint.eu</a:t>
            </a:r>
            <a:endParaRPr lang="en-US" sz="900" b="0" i="0" kern="1200" dirty="0">
              <a:solidFill>
                <a:schemeClr val="tx1">
                  <a:lumMod val="75000"/>
                  <a:lumOff val="25000"/>
                </a:schemeClr>
              </a:solidFill>
              <a:effectLst/>
              <a:latin typeface="Arial" panose="020B0604020202020204" pitchFamily="34" charset="0"/>
              <a:ea typeface="Avenir Next" charset="0"/>
              <a:cs typeface="Arial" panose="020B0604020202020204" pitchFamily="34" charset="0"/>
            </a:endParaRPr>
          </a:p>
          <a:p>
            <a:endParaRPr lang="en-US" sz="900" b="0" i="0" dirty="0">
              <a:solidFill>
                <a:schemeClr val="tx1">
                  <a:lumMod val="75000"/>
                  <a:lumOff val="25000"/>
                </a:schemeClr>
              </a:solidFill>
              <a:latin typeface="Arial" panose="020B0604020202020204" pitchFamily="34" charset="0"/>
              <a:ea typeface="Avenir Next" charset="0"/>
              <a:cs typeface="Arial" panose="020B0604020202020204" pitchFamily="34" charset="0"/>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44408" y="219662"/>
            <a:ext cx="695904" cy="695904"/>
          </a:xfrm>
          <a:prstGeom prst="rect">
            <a:avLst/>
          </a:prstGeom>
        </p:spPr>
      </p:pic>
    </p:spTree>
    <p:extLst>
      <p:ext uri="{BB962C8B-B14F-4D97-AF65-F5344CB8AC3E}">
        <p14:creationId xmlns:p14="http://schemas.microsoft.com/office/powerpoint/2010/main" val="2198863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naslova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sl-SI" dirty="0"/>
              <a:t>Uredite slog naslova matrice</a:t>
            </a:r>
          </a:p>
        </p:txBody>
      </p:sp>
      <p:sp>
        <p:nvSpPr>
          <p:cNvPr id="3" name="Ograda besedila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sl-SI" dirty="0"/>
              <a:t>Uredite sloge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4" name="Ograda datuma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D8D5953-C19E-4C95-ABA4-408A0E72D3D8}" type="datetimeFigureOut">
              <a:rPr lang="sl-SI" smtClean="0"/>
              <a:t>14. 10. 2019</a:t>
            </a:fld>
            <a:endParaRPr lang="sl-SI"/>
          </a:p>
        </p:txBody>
      </p:sp>
      <p:sp>
        <p:nvSpPr>
          <p:cNvPr id="5" name="Ograda noge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grada številke diapozitiva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B272C45-BA39-48AA-8FBB-BD91E6199CA8}" type="slidenum">
              <a:rPr lang="sl-SI" smtClean="0"/>
              <a:t>‹#›</a:t>
            </a:fld>
            <a:endParaRPr lang="sl-SI"/>
          </a:p>
        </p:txBody>
      </p:sp>
    </p:spTree>
    <p:extLst>
      <p:ext uri="{BB962C8B-B14F-4D97-AF65-F5344CB8AC3E}">
        <p14:creationId xmlns:p14="http://schemas.microsoft.com/office/powerpoint/2010/main" val="303294065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5" r:id="rId3"/>
    <p:sldLayoutId id="2147483650" r:id="rId4"/>
    <p:sldLayoutId id="2147483668" r:id="rId5"/>
    <p:sldLayoutId id="2147483656" r:id="rId6"/>
    <p:sldLayoutId id="2147483661" r:id="rId7"/>
    <p:sldLayoutId id="2147483658" r:id="rId8"/>
    <p:sldLayoutId id="2147483666" r:id="rId9"/>
    <p:sldLayoutId id="2147483662" r:id="rId10"/>
    <p:sldLayoutId id="2147483669" r:id="rId11"/>
    <p:sldLayoutId id="2147483663" r:id="rId12"/>
    <p:sldLayoutId id="2147483670" r:id="rId13"/>
    <p:sldLayoutId id="2147483671" r:id="rId14"/>
    <p:sldLayoutId id="2147483672" r:id="rId15"/>
  </p:sldLayoutIdLst>
  <p:txStyles>
    <p:titleStyle>
      <a:lvl1pPr algn="ctr" defTabSz="914400" rtl="0" eaLnBrk="1" latinLnBrk="0" hangingPunct="1">
        <a:spcBef>
          <a:spcPct val="0"/>
        </a:spcBef>
        <a:buNone/>
        <a:defRPr sz="1800" kern="1200">
          <a:solidFill>
            <a:schemeClr val="tx1"/>
          </a:solidFill>
          <a:latin typeface="DINPro-Bold" pitchFamily="34" charset="0"/>
          <a:ea typeface="+mj-ea"/>
          <a:cs typeface="+mj-cs"/>
        </a:defRPr>
      </a:lvl1pPr>
    </p:titleStyle>
    <p:bodyStyle>
      <a:lvl1pPr marL="342900" indent="-342900" algn="l" defTabSz="914400" rtl="0" eaLnBrk="1" latinLnBrk="0" hangingPunct="1">
        <a:spcBef>
          <a:spcPct val="20000"/>
        </a:spcBef>
        <a:buFont typeface="Wingdings" panose="05000000000000000000" pitchFamily="2" charset="2"/>
        <a:buChar char="§"/>
        <a:defRPr sz="13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Wingdings" panose="05000000000000000000" pitchFamily="2" charset="2"/>
        <a:buChar char="§"/>
        <a:defRPr sz="13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Wingdings" panose="05000000000000000000" pitchFamily="2" charset="2"/>
        <a:buChar char="§"/>
        <a:defRPr sz="13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Wingdings" panose="05000000000000000000" pitchFamily="2" charset="2"/>
        <a:buChar char="§"/>
        <a:defRPr sz="13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Wingdings" panose="05000000000000000000" pitchFamily="2" charset="2"/>
        <a:buChar char="§"/>
        <a:defRPr sz="13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i-FI" altLang="fi-FI" dirty="0">
                <a:latin typeface="Times" panose="02020603050405020304" pitchFamily="18" charset="0"/>
              </a:rPr>
              <a:t>AUDITOINTIKOULUTUS (</a:t>
            </a:r>
            <a:r>
              <a:rPr lang="fi-FI" altLang="fi-FI" dirty="0" err="1">
                <a:latin typeface="Times" panose="02020603050405020304" pitchFamily="18" charset="0"/>
              </a:rPr>
              <a:t>HealInt</a:t>
            </a:r>
            <a:r>
              <a:rPr lang="fi-FI" altLang="fi-FI" dirty="0">
                <a:latin typeface="Times" panose="02020603050405020304" pitchFamily="18" charset="0"/>
              </a:rPr>
              <a:t>)</a:t>
            </a:r>
            <a:br>
              <a:rPr lang="fi-FI" altLang="fi-FI" sz="1100" dirty="0">
                <a:latin typeface="Times" panose="02020603050405020304" pitchFamily="18" charset="0"/>
              </a:rPr>
            </a:br>
            <a:endParaRPr lang="en-US" dirty="0"/>
          </a:p>
        </p:txBody>
      </p:sp>
      <p:sp>
        <p:nvSpPr>
          <p:cNvPr id="5" name="Text Placeholder 4"/>
          <p:cNvSpPr>
            <a:spLocks noGrp="1"/>
          </p:cNvSpPr>
          <p:nvPr>
            <p:ph type="body" sz="half" idx="13"/>
          </p:nvPr>
        </p:nvSpPr>
        <p:spPr/>
        <p:txBody>
          <a:bodyPr/>
          <a:lstStyle/>
          <a:p>
            <a:r>
              <a:rPr lang="fi-FI" altLang="fi-FI" dirty="0">
                <a:latin typeface="Helvetica" panose="020B0604020202020204" pitchFamily="34" charset="0"/>
              </a:rPr>
              <a:t>Kirsti Santamäki, 27.5. 2019</a:t>
            </a:r>
          </a:p>
          <a:p>
            <a:endParaRPr lang="en-US" dirty="0"/>
          </a:p>
        </p:txBody>
      </p:sp>
    </p:spTree>
    <p:extLst>
      <p:ext uri="{BB962C8B-B14F-4D97-AF65-F5344CB8AC3E}">
        <p14:creationId xmlns:p14="http://schemas.microsoft.com/office/powerpoint/2010/main" val="1667241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27CD1569-2C72-40BA-B6D9-E380744800B7}"/>
              </a:ext>
            </a:extLst>
          </p:cNvPr>
          <p:cNvSpPr>
            <a:spLocks noGrp="1" noChangeArrowheads="1"/>
          </p:cNvSpPr>
          <p:nvPr>
            <p:ph type="title"/>
          </p:nvPr>
        </p:nvSpPr>
        <p:spPr/>
        <p:txBody>
          <a:bodyPr/>
          <a:lstStyle/>
          <a:p>
            <a:pPr>
              <a:defRPr/>
            </a:pPr>
            <a:r>
              <a:rPr lang="fi-FI" altLang="fi-FI" dirty="0"/>
              <a:t>Laatutyö perustuu prosessien hallintaan </a:t>
            </a:r>
          </a:p>
        </p:txBody>
      </p:sp>
      <p:sp>
        <p:nvSpPr>
          <p:cNvPr id="108547" name="Rectangle 3">
            <a:extLst>
              <a:ext uri="{FF2B5EF4-FFF2-40B4-BE49-F238E27FC236}">
                <a16:creationId xmlns:a16="http://schemas.microsoft.com/office/drawing/2014/main" id="{108D751C-4FA1-4453-813F-11911997250B}"/>
              </a:ext>
            </a:extLst>
          </p:cNvPr>
          <p:cNvSpPr>
            <a:spLocks noGrp="1" noChangeArrowheads="1"/>
          </p:cNvSpPr>
          <p:nvPr>
            <p:ph type="body" sz="half" idx="10"/>
          </p:nvPr>
        </p:nvSpPr>
        <p:spPr>
          <a:xfrm>
            <a:off x="827584" y="1419622"/>
            <a:ext cx="7560840" cy="2736304"/>
          </a:xfrm>
        </p:spPr>
        <p:txBody>
          <a:bodyPr>
            <a:normAutofit lnSpcReduction="10000"/>
          </a:bodyPr>
          <a:lstStyle/>
          <a:p>
            <a:pPr>
              <a:defRPr/>
            </a:pPr>
            <a:r>
              <a:rPr lang="fi-FI" altLang="fi-FI" sz="1500" dirty="0"/>
              <a:t>Prosessit on kuvattu ja dokumentoitu, jolloin työ on tehty näkyväksi ja varmistettu, että kaikki työvaiheet tulevat tehdyiksi</a:t>
            </a:r>
          </a:p>
          <a:p>
            <a:pPr>
              <a:defRPr/>
            </a:pPr>
            <a:r>
              <a:rPr lang="fi-FI" altLang="fi-FI" sz="1500" dirty="0"/>
              <a:t>Työprosessien sujuvuutta ja tehokkuutta mitataan</a:t>
            </a:r>
          </a:p>
          <a:p>
            <a:pPr>
              <a:defRPr/>
            </a:pPr>
            <a:r>
              <a:rPr lang="fi-FI" altLang="fi-FI" sz="1500" dirty="0"/>
              <a:t>Myös sisäisten asiakassuhteiden (toisten osastojen, toisten organisaatioiden) asiakassuhteiden laadun kehittämiseen kiinnitetään huomiota</a:t>
            </a:r>
          </a:p>
          <a:p>
            <a:pPr>
              <a:defRPr/>
            </a:pPr>
            <a:r>
              <a:rPr lang="fi-FI" altLang="fi-FI" sz="1500" dirty="0"/>
              <a:t>Asiakkaan saama palvelu koostuu eri vaiheista, jotka ovat peräkkäisiä tai rinnakkaisia</a:t>
            </a:r>
          </a:p>
          <a:p>
            <a:pPr>
              <a:defRPr/>
            </a:pPr>
            <a:r>
              <a:rPr lang="fi-FI" altLang="fi-FI" sz="1500" dirty="0"/>
              <a:t>Palvelukokonaisuudesta vastaa ”prosessin omistaja”</a:t>
            </a:r>
          </a:p>
          <a:p>
            <a:pPr>
              <a:defRPr/>
            </a:pPr>
            <a:r>
              <a:rPr lang="fi-FI" altLang="fi-FI" sz="1500" dirty="0"/>
              <a:t>Vaiheet sisältävät erilaisia työvaiheita, joista vastaa tietty henkilö/henkilöt</a:t>
            </a:r>
          </a:p>
          <a:p>
            <a:pPr>
              <a:defRPr/>
            </a:pPr>
            <a:r>
              <a:rPr lang="fi-FI" altLang="fi-FI" sz="1500" dirty="0"/>
              <a:t>Prosessien kuvaaminen auttaa yhteisten pelisääntöjen laatimisessa, mahdollistaa toiminnan muuttamisen ja tekee toiminnan näkyväksi</a:t>
            </a:r>
          </a:p>
          <a:p>
            <a:pPr>
              <a:buFontTx/>
              <a:buNone/>
              <a:defRPr/>
            </a:pPr>
            <a:endParaRPr lang="fi-FI" altLang="fi-FI" sz="1500" dirty="0"/>
          </a:p>
          <a:p>
            <a:pPr>
              <a:defRPr/>
            </a:pPr>
            <a:endParaRPr lang="fi-FI" altLang="fi-FI" sz="1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8DA1C24D-FCA6-4A15-AA76-77E018AF83A7}"/>
              </a:ext>
            </a:extLst>
          </p:cNvPr>
          <p:cNvSpPr>
            <a:spLocks noGrp="1" noChangeArrowheads="1"/>
          </p:cNvSpPr>
          <p:nvPr>
            <p:ph type="title"/>
          </p:nvPr>
        </p:nvSpPr>
        <p:spPr>
          <a:xfrm>
            <a:off x="467544" y="415354"/>
            <a:ext cx="7776864" cy="857250"/>
          </a:xfrm>
        </p:spPr>
        <p:txBody>
          <a:bodyPr/>
          <a:lstStyle/>
          <a:p>
            <a:pPr>
              <a:defRPr/>
            </a:pPr>
            <a:r>
              <a:rPr lang="fi-FI" altLang="fi-FI" dirty="0"/>
              <a:t>Toimiva laadunhallintajärjestelmä varmistaa mm. että työyhteisössä</a:t>
            </a:r>
          </a:p>
        </p:txBody>
      </p:sp>
      <p:sp>
        <p:nvSpPr>
          <p:cNvPr id="106499" name="Rectangle 3">
            <a:extLst>
              <a:ext uri="{FF2B5EF4-FFF2-40B4-BE49-F238E27FC236}">
                <a16:creationId xmlns:a16="http://schemas.microsoft.com/office/drawing/2014/main" id="{EC1E57BC-D49A-45C2-9AFC-D639975AC0C8}"/>
              </a:ext>
            </a:extLst>
          </p:cNvPr>
          <p:cNvSpPr>
            <a:spLocks noGrp="1" noChangeArrowheads="1"/>
          </p:cNvSpPr>
          <p:nvPr>
            <p:ph type="body" sz="half" idx="10"/>
          </p:nvPr>
        </p:nvSpPr>
        <p:spPr>
          <a:xfrm>
            <a:off x="827584" y="1272604"/>
            <a:ext cx="7560840" cy="2883322"/>
          </a:xfrm>
        </p:spPr>
        <p:txBody>
          <a:bodyPr vert="horz" lIns="68580" tIns="34290" rIns="68580" bIns="34290" rtlCol="0">
            <a:normAutofit lnSpcReduction="10000"/>
          </a:bodyPr>
          <a:lstStyle/>
          <a:p>
            <a:pPr>
              <a:defRPr/>
            </a:pPr>
            <a:r>
              <a:rPr lang="fi-FI" altLang="fi-FI" sz="1500" dirty="0"/>
              <a:t>Toiminnalla on yhteinen perusta, joka määritellään visioiden, perustehtävän, arvojen ja laatutavoitteiden ja laatukriteerien kautta -&gt; strategia-ajattelu</a:t>
            </a:r>
          </a:p>
          <a:p>
            <a:pPr>
              <a:defRPr/>
            </a:pPr>
            <a:r>
              <a:rPr lang="fi-FI" altLang="fi-FI" sz="1500" dirty="0"/>
              <a:t>Tunnetaan oman asiakaskunnan odotukset ja tarpeet sekä muut toimintaa kohdistuvat vaatimukset</a:t>
            </a:r>
          </a:p>
          <a:p>
            <a:pPr>
              <a:defRPr/>
            </a:pPr>
            <a:r>
              <a:rPr lang="fi-FI" altLang="fi-FI" sz="1500" dirty="0"/>
              <a:t>Sovittujen tavoitteiden saavuttamiseksi on riittävät edellytykset</a:t>
            </a:r>
          </a:p>
          <a:p>
            <a:pPr>
              <a:spcAft>
                <a:spcPct val="20000"/>
              </a:spcAft>
              <a:defRPr/>
            </a:pPr>
            <a:r>
              <a:rPr lang="fi-FI" altLang="fi-FI" sz="1500" dirty="0"/>
              <a:t>Ydinprosessit ja palvelut on tehty näkyviksi ja kuvattu niin, että niitä voidaan  arvioida ja parantaa</a:t>
            </a:r>
          </a:p>
          <a:p>
            <a:pPr>
              <a:spcAft>
                <a:spcPct val="20000"/>
              </a:spcAft>
              <a:defRPr/>
            </a:pPr>
            <a:r>
              <a:rPr lang="fi-FI" altLang="fi-FI" sz="1500" dirty="0"/>
              <a:t>Käytössä on yhteiset menettelytavat toiminnan suunnittelua, seurantaa, arviointia ja varmistamista varten</a:t>
            </a:r>
          </a:p>
          <a:p>
            <a:pPr>
              <a:spcAft>
                <a:spcPct val="20000"/>
              </a:spcAft>
              <a:defRPr/>
            </a:pPr>
            <a:r>
              <a:rPr lang="fi-FI" altLang="fi-FI" sz="1500" dirty="0"/>
              <a:t>Tarvittavat dokumentit ja dokumentointikäytännöt ovat olemassa sekä toiminnan ohjausta että seurantaa, arviointia ja tarkastuksia varten</a:t>
            </a:r>
          </a:p>
          <a:p>
            <a:pPr>
              <a:defRPr/>
            </a:pPr>
            <a:endParaRPr lang="fi-FI" altLang="fi-FI" sz="15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Ryhmä 21"/>
          <p:cNvGrpSpPr/>
          <p:nvPr/>
        </p:nvGrpSpPr>
        <p:grpSpPr>
          <a:xfrm>
            <a:off x="1187624" y="987574"/>
            <a:ext cx="6768752" cy="3528392"/>
            <a:chOff x="1187624" y="987574"/>
            <a:chExt cx="6768752" cy="3528392"/>
          </a:xfrm>
        </p:grpSpPr>
        <p:sp>
          <p:nvSpPr>
            <p:cNvPr id="2" name="Pyöristetty suorakulmio 1"/>
            <p:cNvSpPr/>
            <p:nvPr/>
          </p:nvSpPr>
          <p:spPr>
            <a:xfrm>
              <a:off x="1187624" y="987574"/>
              <a:ext cx="6768752" cy="3528392"/>
            </a:xfrm>
            <a:prstGeom prst="round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 name="Pyöristetty suorakulmio 2"/>
            <p:cNvSpPr/>
            <p:nvPr/>
          </p:nvSpPr>
          <p:spPr>
            <a:xfrm>
              <a:off x="1331640" y="1165089"/>
              <a:ext cx="6480720" cy="320686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6" name="Pyöristetty suorakulmio 5"/>
            <p:cNvSpPr/>
            <p:nvPr/>
          </p:nvSpPr>
          <p:spPr>
            <a:xfrm>
              <a:off x="1691680" y="1374036"/>
              <a:ext cx="5760640" cy="2925906"/>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 name="Pyöristetty suorakulmio 3"/>
            <p:cNvSpPr/>
            <p:nvPr/>
          </p:nvSpPr>
          <p:spPr>
            <a:xfrm>
              <a:off x="2051720" y="1551054"/>
              <a:ext cx="5112568" cy="2604872"/>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Ellipsi 6"/>
            <p:cNvSpPr/>
            <p:nvPr/>
          </p:nvSpPr>
          <p:spPr>
            <a:xfrm>
              <a:off x="3077600" y="2070696"/>
              <a:ext cx="3006568" cy="2013222"/>
            </a:xfrm>
            <a:prstGeom prst="ellipse">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grpSp>
      <p:sp>
        <p:nvSpPr>
          <p:cNvPr id="11266" name="Otsikko 2">
            <a:extLst>
              <a:ext uri="{FF2B5EF4-FFF2-40B4-BE49-F238E27FC236}">
                <a16:creationId xmlns:a16="http://schemas.microsoft.com/office/drawing/2014/main" id="{54F85340-73F1-4004-91D2-D8BE920EA889}"/>
              </a:ext>
            </a:extLst>
          </p:cNvPr>
          <p:cNvSpPr>
            <a:spLocks noGrp="1" noChangeArrowheads="1"/>
          </p:cNvSpPr>
          <p:nvPr>
            <p:ph type="title"/>
          </p:nvPr>
        </p:nvSpPr>
        <p:spPr>
          <a:ln>
            <a:noFill/>
          </a:ln>
        </p:spPr>
        <p:txBody>
          <a:bodyPr>
            <a:normAutofit/>
          </a:bodyPr>
          <a:lstStyle/>
          <a:p>
            <a:r>
              <a:rPr lang="fi-FI" altLang="fi-FI" dirty="0"/>
              <a:t>Johtaminen hoitotyön laadun kehittämisessä</a:t>
            </a:r>
            <a:br>
              <a:rPr lang="fi-FI" altLang="fi-FI" dirty="0"/>
            </a:br>
            <a:endParaRPr lang="fi-FI" altLang="fi-FI" dirty="0"/>
          </a:p>
        </p:txBody>
      </p:sp>
      <p:sp>
        <p:nvSpPr>
          <p:cNvPr id="5" name="Tekstiruutu 4"/>
          <p:cNvSpPr txBox="1"/>
          <p:nvPr/>
        </p:nvSpPr>
        <p:spPr>
          <a:xfrm>
            <a:off x="1763688" y="964284"/>
            <a:ext cx="1314784" cy="261610"/>
          </a:xfrm>
          <a:prstGeom prst="rect">
            <a:avLst/>
          </a:prstGeom>
          <a:noFill/>
        </p:spPr>
        <p:txBody>
          <a:bodyPr wrap="none" rtlCol="0">
            <a:spAutoFit/>
          </a:bodyPr>
          <a:lstStyle/>
          <a:p>
            <a:r>
              <a:rPr lang="fi-FI" sz="1100" dirty="0"/>
              <a:t>Kansainvälinen taso</a:t>
            </a:r>
          </a:p>
        </p:txBody>
      </p:sp>
      <p:sp>
        <p:nvSpPr>
          <p:cNvPr id="9" name="Tekstiruutu 8"/>
          <p:cNvSpPr txBox="1"/>
          <p:nvPr/>
        </p:nvSpPr>
        <p:spPr>
          <a:xfrm>
            <a:off x="1935941" y="1138509"/>
            <a:ext cx="1141659" cy="261610"/>
          </a:xfrm>
          <a:prstGeom prst="rect">
            <a:avLst/>
          </a:prstGeom>
          <a:noFill/>
        </p:spPr>
        <p:txBody>
          <a:bodyPr wrap="none" rtlCol="0">
            <a:spAutoFit/>
          </a:bodyPr>
          <a:lstStyle/>
          <a:p>
            <a:r>
              <a:rPr lang="fi-FI" sz="1100" dirty="0"/>
              <a:t>Kansallinen taso</a:t>
            </a:r>
          </a:p>
        </p:txBody>
      </p:sp>
      <p:sp>
        <p:nvSpPr>
          <p:cNvPr id="10" name="Tekstiruutu 9"/>
          <p:cNvSpPr txBox="1"/>
          <p:nvPr/>
        </p:nvSpPr>
        <p:spPr>
          <a:xfrm>
            <a:off x="2088341" y="1347614"/>
            <a:ext cx="1101584" cy="261610"/>
          </a:xfrm>
          <a:prstGeom prst="rect">
            <a:avLst/>
          </a:prstGeom>
          <a:noFill/>
        </p:spPr>
        <p:txBody>
          <a:bodyPr wrap="none" rtlCol="0">
            <a:spAutoFit/>
          </a:bodyPr>
          <a:lstStyle/>
          <a:p>
            <a:r>
              <a:rPr lang="fi-FI" sz="1100" dirty="0"/>
              <a:t>Alueellinen taso</a:t>
            </a:r>
          </a:p>
        </p:txBody>
      </p:sp>
      <p:sp>
        <p:nvSpPr>
          <p:cNvPr id="11" name="Tekstiruutu 10"/>
          <p:cNvSpPr txBox="1"/>
          <p:nvPr/>
        </p:nvSpPr>
        <p:spPr>
          <a:xfrm>
            <a:off x="2311876" y="1491630"/>
            <a:ext cx="1107996" cy="261610"/>
          </a:xfrm>
          <a:prstGeom prst="rect">
            <a:avLst/>
          </a:prstGeom>
          <a:noFill/>
        </p:spPr>
        <p:txBody>
          <a:bodyPr wrap="none" rtlCol="0">
            <a:spAutoFit/>
          </a:bodyPr>
          <a:lstStyle/>
          <a:p>
            <a:r>
              <a:rPr lang="fi-FI" sz="1100" dirty="0"/>
              <a:t>Toimintayksikkö</a:t>
            </a:r>
          </a:p>
        </p:txBody>
      </p:sp>
      <p:sp>
        <p:nvSpPr>
          <p:cNvPr id="8" name="Tekstiruutu 7"/>
          <p:cNvSpPr txBox="1"/>
          <p:nvPr/>
        </p:nvSpPr>
        <p:spPr>
          <a:xfrm>
            <a:off x="2487157" y="1635646"/>
            <a:ext cx="4749139" cy="338554"/>
          </a:xfrm>
          <a:prstGeom prst="rect">
            <a:avLst/>
          </a:prstGeom>
          <a:noFill/>
        </p:spPr>
        <p:txBody>
          <a:bodyPr wrap="square" rtlCol="0">
            <a:spAutoFit/>
          </a:bodyPr>
          <a:lstStyle/>
          <a:p>
            <a:r>
              <a:rPr lang="fi-FI" sz="800" dirty="0"/>
              <a:t>Hoitotyön johtajan toiminta hoitokäytäntöjen yhtenäistäjänä: toimintapolitiikan ja –kulttuurin luominen: voimavarojen varmistaminen: vertailutiedon mahdollistaminen: tuki ja seuranta prosessin eri vaiheissa</a:t>
            </a:r>
          </a:p>
        </p:txBody>
      </p:sp>
      <p:sp>
        <p:nvSpPr>
          <p:cNvPr id="12" name="Ellipsi 11"/>
          <p:cNvSpPr/>
          <p:nvPr/>
        </p:nvSpPr>
        <p:spPr>
          <a:xfrm>
            <a:off x="5162495" y="2060127"/>
            <a:ext cx="1357684" cy="5045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800" dirty="0">
                <a:solidFill>
                  <a:schemeClr val="tx1"/>
                </a:solidFill>
              </a:rPr>
              <a:t>Suunnitelma käytännön yhtenäistämisestä</a:t>
            </a:r>
          </a:p>
        </p:txBody>
      </p:sp>
      <p:sp>
        <p:nvSpPr>
          <p:cNvPr id="15" name="Ellipsi 14"/>
          <p:cNvSpPr/>
          <p:nvPr/>
        </p:nvSpPr>
        <p:spPr>
          <a:xfrm>
            <a:off x="5772873" y="2915849"/>
            <a:ext cx="1357684" cy="5045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800" dirty="0">
                <a:solidFill>
                  <a:schemeClr val="tx1"/>
                </a:solidFill>
              </a:rPr>
              <a:t>Yhtenäinen käytäntö</a:t>
            </a:r>
          </a:p>
        </p:txBody>
      </p:sp>
      <p:sp>
        <p:nvSpPr>
          <p:cNvPr id="16" name="Ellipsi 15"/>
          <p:cNvSpPr/>
          <p:nvPr/>
        </p:nvSpPr>
        <p:spPr>
          <a:xfrm>
            <a:off x="3929162" y="3831812"/>
            <a:ext cx="1357684" cy="46865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800" dirty="0">
                <a:solidFill>
                  <a:schemeClr val="tx1"/>
                </a:solidFill>
              </a:rPr>
              <a:t>Käytännön seuranta ja arviointi</a:t>
            </a:r>
          </a:p>
        </p:txBody>
      </p:sp>
      <p:sp>
        <p:nvSpPr>
          <p:cNvPr id="17" name="Ellipsi 16"/>
          <p:cNvSpPr/>
          <p:nvPr/>
        </p:nvSpPr>
        <p:spPr>
          <a:xfrm>
            <a:off x="2259521" y="2296202"/>
            <a:ext cx="1462088" cy="5045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800" dirty="0">
                <a:solidFill>
                  <a:schemeClr val="tx1"/>
                </a:solidFill>
              </a:rPr>
              <a:t>Nykykäytännön kehittämistarpeiden tunnistaminen</a:t>
            </a:r>
          </a:p>
        </p:txBody>
      </p:sp>
      <p:sp>
        <p:nvSpPr>
          <p:cNvPr id="18" name="Ellipsi 17"/>
          <p:cNvSpPr/>
          <p:nvPr/>
        </p:nvSpPr>
        <p:spPr>
          <a:xfrm>
            <a:off x="4166379" y="2614765"/>
            <a:ext cx="932401" cy="7064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800" dirty="0">
              <a:solidFill>
                <a:schemeClr val="tx1"/>
              </a:solidFill>
            </a:endParaRPr>
          </a:p>
        </p:txBody>
      </p:sp>
      <p:sp>
        <p:nvSpPr>
          <p:cNvPr id="13" name="Tekstiruutu 12"/>
          <p:cNvSpPr txBox="1"/>
          <p:nvPr/>
        </p:nvSpPr>
        <p:spPr>
          <a:xfrm>
            <a:off x="4225423" y="2670765"/>
            <a:ext cx="946093" cy="605294"/>
          </a:xfrm>
          <a:prstGeom prst="rect">
            <a:avLst/>
          </a:prstGeom>
          <a:noFill/>
        </p:spPr>
        <p:txBody>
          <a:bodyPr wrap="none" rtlCol="0">
            <a:spAutoFit/>
          </a:bodyPr>
          <a:lstStyle/>
          <a:p>
            <a:pPr>
              <a:lnSpc>
                <a:spcPts val="800"/>
              </a:lnSpc>
            </a:pPr>
            <a:r>
              <a:rPr lang="fi-FI" sz="800" dirty="0"/>
              <a:t>Asiakas/potilas</a:t>
            </a:r>
          </a:p>
          <a:p>
            <a:pPr>
              <a:lnSpc>
                <a:spcPts val="800"/>
              </a:lnSpc>
            </a:pPr>
            <a:endParaRPr lang="fi-FI" sz="800" dirty="0"/>
          </a:p>
          <a:p>
            <a:pPr>
              <a:lnSpc>
                <a:spcPts val="800"/>
              </a:lnSpc>
            </a:pPr>
            <a:r>
              <a:rPr lang="fi-FI" sz="800" dirty="0"/>
              <a:t>NP päätöksenteko</a:t>
            </a:r>
          </a:p>
          <a:p>
            <a:pPr>
              <a:lnSpc>
                <a:spcPts val="800"/>
              </a:lnSpc>
            </a:pPr>
            <a:endParaRPr lang="fi-FI" sz="800" dirty="0"/>
          </a:p>
          <a:p>
            <a:pPr>
              <a:lnSpc>
                <a:spcPts val="800"/>
              </a:lnSpc>
            </a:pPr>
            <a:r>
              <a:rPr lang="fi-FI" sz="800" dirty="0"/>
              <a:t>Hoitotyöntekijä</a:t>
            </a:r>
          </a:p>
        </p:txBody>
      </p:sp>
      <p:sp>
        <p:nvSpPr>
          <p:cNvPr id="14" name="Alanuoli 13"/>
          <p:cNvSpPr/>
          <p:nvPr/>
        </p:nvSpPr>
        <p:spPr>
          <a:xfrm>
            <a:off x="4574218" y="2817137"/>
            <a:ext cx="144016" cy="110048"/>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1" name="Alanuoli 20"/>
          <p:cNvSpPr/>
          <p:nvPr/>
        </p:nvSpPr>
        <p:spPr>
          <a:xfrm flipV="1">
            <a:off x="4572574" y="3010514"/>
            <a:ext cx="163869" cy="120652"/>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0" name="Tekstiruutu 19"/>
          <p:cNvSpPr txBox="1"/>
          <p:nvPr/>
        </p:nvSpPr>
        <p:spPr>
          <a:xfrm>
            <a:off x="2356870" y="1957549"/>
            <a:ext cx="1572866" cy="369332"/>
          </a:xfrm>
          <a:prstGeom prst="rect">
            <a:avLst/>
          </a:prstGeom>
          <a:noFill/>
        </p:spPr>
        <p:txBody>
          <a:bodyPr wrap="none" rtlCol="0">
            <a:spAutoFit/>
          </a:bodyPr>
          <a:lstStyle/>
          <a:p>
            <a:r>
              <a:rPr lang="fi-FI" sz="900" b="1" dirty="0"/>
              <a:t>Tieto ratkaisuvaihtoehdoista</a:t>
            </a:r>
          </a:p>
          <a:p>
            <a:r>
              <a:rPr lang="fi-FI" sz="900" b="1" dirty="0"/>
              <a:t>(esim. hoitotyön suositus)</a:t>
            </a:r>
          </a:p>
        </p:txBody>
      </p:sp>
      <p:sp>
        <p:nvSpPr>
          <p:cNvPr id="24" name="Tekstiruutu 23"/>
          <p:cNvSpPr txBox="1"/>
          <p:nvPr/>
        </p:nvSpPr>
        <p:spPr>
          <a:xfrm>
            <a:off x="1850070" y="3443715"/>
            <a:ext cx="1953065" cy="507831"/>
          </a:xfrm>
          <a:prstGeom prst="rect">
            <a:avLst/>
          </a:prstGeom>
          <a:noFill/>
        </p:spPr>
        <p:txBody>
          <a:bodyPr wrap="square" rtlCol="0">
            <a:spAutoFit/>
          </a:bodyPr>
          <a:lstStyle/>
          <a:p>
            <a:r>
              <a:rPr lang="fi-FI" sz="900" b="1" dirty="0"/>
              <a:t>Seuranta- ja arviointitiedon keruu ja hyödyntäminen (esim. rekisterit tilastot</a:t>
            </a:r>
          </a:p>
        </p:txBody>
      </p:sp>
      <p:sp>
        <p:nvSpPr>
          <p:cNvPr id="26" name="Tekstiruutu 25"/>
          <p:cNvSpPr txBox="1"/>
          <p:nvPr/>
        </p:nvSpPr>
        <p:spPr>
          <a:xfrm>
            <a:off x="3857463" y="3583979"/>
            <a:ext cx="1577526" cy="297517"/>
          </a:xfrm>
          <a:prstGeom prst="rect">
            <a:avLst/>
          </a:prstGeom>
          <a:noFill/>
        </p:spPr>
        <p:txBody>
          <a:bodyPr wrap="square" rtlCol="0">
            <a:spAutoFit/>
          </a:bodyPr>
          <a:lstStyle/>
          <a:p>
            <a:pPr algn="ctr">
              <a:lnSpc>
                <a:spcPts val="800"/>
              </a:lnSpc>
            </a:pPr>
            <a:r>
              <a:rPr lang="fi-FI" sz="900" b="1" dirty="0"/>
              <a:t>Moniammatillinen yhteistyö ja päätöksenteko</a:t>
            </a:r>
          </a:p>
        </p:txBody>
      </p:sp>
      <p:sp>
        <p:nvSpPr>
          <p:cNvPr id="27" name="Tekstiruutu 26"/>
          <p:cNvSpPr txBox="1"/>
          <p:nvPr/>
        </p:nvSpPr>
        <p:spPr>
          <a:xfrm>
            <a:off x="4164566" y="2052495"/>
            <a:ext cx="808235" cy="261610"/>
          </a:xfrm>
          <a:prstGeom prst="rect">
            <a:avLst/>
          </a:prstGeom>
          <a:noFill/>
        </p:spPr>
        <p:txBody>
          <a:bodyPr wrap="none" rtlCol="0">
            <a:spAutoFit/>
          </a:bodyPr>
          <a:lstStyle/>
          <a:p>
            <a:r>
              <a:rPr lang="fi-FI" sz="1100" dirty="0"/>
              <a:t>Työyksikkö</a:t>
            </a:r>
          </a:p>
        </p:txBody>
      </p:sp>
      <p:sp>
        <p:nvSpPr>
          <p:cNvPr id="28" name="Tekstiruutu 27"/>
          <p:cNvSpPr txBox="1"/>
          <p:nvPr/>
        </p:nvSpPr>
        <p:spPr>
          <a:xfrm>
            <a:off x="1352870" y="1905076"/>
            <a:ext cx="973879" cy="584775"/>
          </a:xfrm>
          <a:prstGeom prst="rect">
            <a:avLst/>
          </a:prstGeom>
          <a:noFill/>
        </p:spPr>
        <p:txBody>
          <a:bodyPr wrap="square" rtlCol="0">
            <a:spAutoFit/>
          </a:bodyPr>
          <a:lstStyle/>
          <a:p>
            <a:r>
              <a:rPr lang="fi-FI" sz="800" b="1" dirty="0">
                <a:solidFill>
                  <a:schemeClr val="bg1">
                    <a:lumMod val="25000"/>
                  </a:schemeClr>
                </a:solidFill>
              </a:rPr>
              <a:t>Tiedon tuottaminen välittäminen ja käyttöönotto</a:t>
            </a:r>
          </a:p>
        </p:txBody>
      </p:sp>
      <p:sp>
        <p:nvSpPr>
          <p:cNvPr id="30" name="Tekstiruutu 29"/>
          <p:cNvSpPr txBox="1"/>
          <p:nvPr/>
        </p:nvSpPr>
        <p:spPr>
          <a:xfrm>
            <a:off x="1352348" y="2542133"/>
            <a:ext cx="973879" cy="461665"/>
          </a:xfrm>
          <a:prstGeom prst="rect">
            <a:avLst/>
          </a:prstGeom>
          <a:noFill/>
        </p:spPr>
        <p:txBody>
          <a:bodyPr wrap="square" rtlCol="0">
            <a:spAutoFit/>
          </a:bodyPr>
          <a:lstStyle/>
          <a:p>
            <a:r>
              <a:rPr lang="fi-FI" sz="800" b="1" dirty="0">
                <a:solidFill>
                  <a:schemeClr val="bg1">
                    <a:lumMod val="25000"/>
                  </a:schemeClr>
                </a:solidFill>
              </a:rPr>
              <a:t>Yhtenäisten käytäntöjen kehittäminen</a:t>
            </a:r>
          </a:p>
        </p:txBody>
      </p:sp>
      <p:sp>
        <p:nvSpPr>
          <p:cNvPr id="31" name="Tekstiruutu 30"/>
          <p:cNvSpPr txBox="1"/>
          <p:nvPr/>
        </p:nvSpPr>
        <p:spPr>
          <a:xfrm>
            <a:off x="1331640" y="3003798"/>
            <a:ext cx="973879" cy="338554"/>
          </a:xfrm>
          <a:prstGeom prst="rect">
            <a:avLst/>
          </a:prstGeom>
          <a:noFill/>
        </p:spPr>
        <p:txBody>
          <a:bodyPr wrap="square" rtlCol="0">
            <a:spAutoFit/>
          </a:bodyPr>
          <a:lstStyle/>
          <a:p>
            <a:r>
              <a:rPr lang="fi-FI" sz="800" b="1" dirty="0">
                <a:solidFill>
                  <a:schemeClr val="bg1">
                    <a:lumMod val="25000"/>
                  </a:schemeClr>
                </a:solidFill>
              </a:rPr>
              <a:t>Osaamisen varmentaminen</a:t>
            </a:r>
          </a:p>
        </p:txBody>
      </p:sp>
      <p:cxnSp>
        <p:nvCxnSpPr>
          <p:cNvPr id="25" name="Suora yhdysviiva 24"/>
          <p:cNvCxnSpPr/>
          <p:nvPr/>
        </p:nvCxnSpPr>
        <p:spPr>
          <a:xfrm>
            <a:off x="1319775" y="2211710"/>
            <a:ext cx="9568" cy="985423"/>
          </a:xfrm>
          <a:prstGeom prst="line">
            <a:avLst/>
          </a:prstGeom>
          <a:ln w="12700">
            <a:solidFill>
              <a:schemeClr val="bg1">
                <a:lumMod val="10000"/>
              </a:schemeClr>
            </a:solidFill>
          </a:ln>
        </p:spPr>
        <p:style>
          <a:lnRef idx="1">
            <a:schemeClr val="accent1"/>
          </a:lnRef>
          <a:fillRef idx="0">
            <a:schemeClr val="accent1"/>
          </a:fillRef>
          <a:effectRef idx="0">
            <a:schemeClr val="accent1"/>
          </a:effectRef>
          <a:fontRef idx="minor">
            <a:schemeClr val="tx1"/>
          </a:fontRef>
        </p:style>
      </p:cxnSp>
      <p:cxnSp>
        <p:nvCxnSpPr>
          <p:cNvPr id="38" name="Suora yhdysviiva 37"/>
          <p:cNvCxnSpPr/>
          <p:nvPr/>
        </p:nvCxnSpPr>
        <p:spPr>
          <a:xfrm>
            <a:off x="1324695" y="2218763"/>
            <a:ext cx="78480" cy="0"/>
          </a:xfrm>
          <a:prstGeom prst="line">
            <a:avLst/>
          </a:prstGeom>
          <a:ln w="12700">
            <a:solidFill>
              <a:schemeClr val="bg1">
                <a:lumMod val="10000"/>
              </a:schemeClr>
            </a:solidFill>
          </a:ln>
        </p:spPr>
        <p:style>
          <a:lnRef idx="1">
            <a:schemeClr val="accent1"/>
          </a:lnRef>
          <a:fillRef idx="0">
            <a:schemeClr val="accent1"/>
          </a:fillRef>
          <a:effectRef idx="0">
            <a:schemeClr val="accent1"/>
          </a:effectRef>
          <a:fontRef idx="minor">
            <a:schemeClr val="tx1"/>
          </a:fontRef>
        </p:style>
      </p:cxnSp>
      <p:cxnSp>
        <p:nvCxnSpPr>
          <p:cNvPr id="41" name="Suora yhdysviiva 40"/>
          <p:cNvCxnSpPr/>
          <p:nvPr/>
        </p:nvCxnSpPr>
        <p:spPr>
          <a:xfrm>
            <a:off x="1332248" y="3191332"/>
            <a:ext cx="78480" cy="0"/>
          </a:xfrm>
          <a:prstGeom prst="line">
            <a:avLst/>
          </a:prstGeom>
          <a:ln w="12700">
            <a:solidFill>
              <a:schemeClr val="bg1">
                <a:lumMod val="10000"/>
              </a:schemeClr>
            </a:solidFill>
          </a:ln>
        </p:spPr>
        <p:style>
          <a:lnRef idx="1">
            <a:schemeClr val="accent1"/>
          </a:lnRef>
          <a:fillRef idx="0">
            <a:schemeClr val="accent1"/>
          </a:fillRef>
          <a:effectRef idx="0">
            <a:schemeClr val="accent1"/>
          </a:effectRef>
          <a:fontRef idx="minor">
            <a:schemeClr val="tx1"/>
          </a:fontRef>
        </p:style>
      </p:cxnSp>
      <p:cxnSp>
        <p:nvCxnSpPr>
          <p:cNvPr id="42" name="Suora yhdysviiva 41"/>
          <p:cNvCxnSpPr/>
          <p:nvPr/>
        </p:nvCxnSpPr>
        <p:spPr>
          <a:xfrm>
            <a:off x="1330305" y="2734039"/>
            <a:ext cx="78480" cy="0"/>
          </a:xfrm>
          <a:prstGeom prst="line">
            <a:avLst/>
          </a:prstGeom>
          <a:ln w="12700">
            <a:solidFill>
              <a:schemeClr val="bg1">
                <a:lumMod val="10000"/>
              </a:schemeClr>
            </a:solidFill>
          </a:ln>
        </p:spPr>
        <p:style>
          <a:lnRef idx="1">
            <a:schemeClr val="accent1"/>
          </a:lnRef>
          <a:fillRef idx="0">
            <a:schemeClr val="accent1"/>
          </a:fillRef>
          <a:effectRef idx="0">
            <a:schemeClr val="accent1"/>
          </a:effectRef>
          <a:fontRef idx="minor">
            <a:schemeClr val="tx1"/>
          </a:fontRef>
        </p:style>
      </p:cxnSp>
      <p:sp>
        <p:nvSpPr>
          <p:cNvPr id="11274" name="Nuoli vasemmalle ja oikealle 11273"/>
          <p:cNvSpPr/>
          <p:nvPr/>
        </p:nvSpPr>
        <p:spPr>
          <a:xfrm>
            <a:off x="1951390" y="2142724"/>
            <a:ext cx="216024" cy="81152"/>
          </a:xfrm>
          <a:prstGeom prst="leftRightArrow">
            <a:avLst>
              <a:gd name="adj1" fmla="val 15435"/>
              <a:gd name="adj2" fmla="val 77651"/>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6" name="Nuoli vasemmalle ja oikealle 45"/>
          <p:cNvSpPr/>
          <p:nvPr/>
        </p:nvSpPr>
        <p:spPr>
          <a:xfrm>
            <a:off x="1949901" y="2678457"/>
            <a:ext cx="216024" cy="81152"/>
          </a:xfrm>
          <a:prstGeom prst="leftRightArrow">
            <a:avLst>
              <a:gd name="adj1" fmla="val 15435"/>
              <a:gd name="adj2" fmla="val 77651"/>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7" name="Nuoli vasemmalle ja oikealle 46"/>
          <p:cNvSpPr/>
          <p:nvPr/>
        </p:nvSpPr>
        <p:spPr>
          <a:xfrm>
            <a:off x="1955972" y="3105230"/>
            <a:ext cx="216024" cy="81152"/>
          </a:xfrm>
          <a:prstGeom prst="leftRightArrow">
            <a:avLst>
              <a:gd name="adj1" fmla="val 15435"/>
              <a:gd name="adj2" fmla="val 77651"/>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1275" name="Ellipsi 11274"/>
          <p:cNvSpPr/>
          <p:nvPr/>
        </p:nvSpPr>
        <p:spPr>
          <a:xfrm>
            <a:off x="4045048" y="2299437"/>
            <a:ext cx="1143134" cy="665942"/>
          </a:xfrm>
          <a:prstGeom prst="ellipse">
            <a:avLst/>
          </a:prstGeom>
          <a:no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9" name="Ellipsi 48"/>
          <p:cNvSpPr/>
          <p:nvPr/>
        </p:nvSpPr>
        <p:spPr>
          <a:xfrm>
            <a:off x="3442115" y="2624825"/>
            <a:ext cx="1143134" cy="665942"/>
          </a:xfrm>
          <a:prstGeom prst="ellipse">
            <a:avLst/>
          </a:prstGeom>
          <a:no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0" name="Ellipsi 49"/>
          <p:cNvSpPr/>
          <p:nvPr/>
        </p:nvSpPr>
        <p:spPr>
          <a:xfrm>
            <a:off x="4649506" y="2674736"/>
            <a:ext cx="1143134" cy="665942"/>
          </a:xfrm>
          <a:prstGeom prst="ellipse">
            <a:avLst/>
          </a:prstGeom>
          <a:no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1" name="Ellipsi 50"/>
          <p:cNvSpPr/>
          <p:nvPr/>
        </p:nvSpPr>
        <p:spPr>
          <a:xfrm>
            <a:off x="4058725" y="2956935"/>
            <a:ext cx="1143134" cy="665942"/>
          </a:xfrm>
          <a:prstGeom prst="ellipse">
            <a:avLst/>
          </a:prstGeom>
          <a:no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2" name="Tekstiruutu 51"/>
          <p:cNvSpPr txBox="1"/>
          <p:nvPr/>
        </p:nvSpPr>
        <p:spPr>
          <a:xfrm>
            <a:off x="6752897" y="2200813"/>
            <a:ext cx="973879" cy="707886"/>
          </a:xfrm>
          <a:prstGeom prst="rect">
            <a:avLst/>
          </a:prstGeom>
          <a:noFill/>
        </p:spPr>
        <p:txBody>
          <a:bodyPr wrap="square" rtlCol="0">
            <a:spAutoFit/>
          </a:bodyPr>
          <a:lstStyle/>
          <a:p>
            <a:r>
              <a:rPr lang="fi-FI" sz="800" b="1" dirty="0">
                <a:solidFill>
                  <a:schemeClr val="bg1">
                    <a:lumMod val="25000"/>
                  </a:schemeClr>
                </a:solidFill>
              </a:rPr>
              <a:t>Yhteistyö tutkimus- ja koulutus-organisaatioiden kanssa</a:t>
            </a:r>
          </a:p>
        </p:txBody>
      </p:sp>
      <p:sp>
        <p:nvSpPr>
          <p:cNvPr id="53" name="Tekstiruutu 52"/>
          <p:cNvSpPr txBox="1"/>
          <p:nvPr/>
        </p:nvSpPr>
        <p:spPr>
          <a:xfrm>
            <a:off x="4211746" y="2283891"/>
            <a:ext cx="832876" cy="400110"/>
          </a:xfrm>
          <a:prstGeom prst="rect">
            <a:avLst/>
          </a:prstGeom>
          <a:noFill/>
        </p:spPr>
        <p:txBody>
          <a:bodyPr wrap="square" rtlCol="0">
            <a:spAutoFit/>
          </a:bodyPr>
          <a:lstStyle/>
          <a:p>
            <a:pPr algn="ctr">
              <a:lnSpc>
                <a:spcPts val="800"/>
              </a:lnSpc>
            </a:pPr>
            <a:r>
              <a:rPr lang="fi-FI" sz="800" dirty="0"/>
              <a:t>Asiakkaalta/</a:t>
            </a:r>
          </a:p>
          <a:p>
            <a:pPr algn="ctr">
              <a:lnSpc>
                <a:spcPts val="800"/>
              </a:lnSpc>
            </a:pPr>
            <a:r>
              <a:rPr lang="fi-FI" sz="800" dirty="0"/>
              <a:t>potilaalta saatu tieto</a:t>
            </a:r>
          </a:p>
        </p:txBody>
      </p:sp>
      <p:sp>
        <p:nvSpPr>
          <p:cNvPr id="54" name="Tekstiruutu 53"/>
          <p:cNvSpPr txBox="1"/>
          <p:nvPr/>
        </p:nvSpPr>
        <p:spPr>
          <a:xfrm>
            <a:off x="4969161" y="2794028"/>
            <a:ext cx="832876" cy="401585"/>
          </a:xfrm>
          <a:prstGeom prst="rect">
            <a:avLst/>
          </a:prstGeom>
          <a:noFill/>
        </p:spPr>
        <p:txBody>
          <a:bodyPr wrap="square" rtlCol="0">
            <a:spAutoFit/>
          </a:bodyPr>
          <a:lstStyle/>
          <a:p>
            <a:pPr algn="ctr">
              <a:lnSpc>
                <a:spcPts val="800"/>
              </a:lnSpc>
            </a:pPr>
            <a:r>
              <a:rPr lang="fi-FI" sz="800" dirty="0"/>
              <a:t>Tieto yhtenäisestä käytännöstä</a:t>
            </a:r>
          </a:p>
        </p:txBody>
      </p:sp>
      <p:sp>
        <p:nvSpPr>
          <p:cNvPr id="55" name="Tekstiruutu 54"/>
          <p:cNvSpPr txBox="1"/>
          <p:nvPr/>
        </p:nvSpPr>
        <p:spPr>
          <a:xfrm>
            <a:off x="4165936" y="3303121"/>
            <a:ext cx="967140" cy="298993"/>
          </a:xfrm>
          <a:prstGeom prst="rect">
            <a:avLst/>
          </a:prstGeom>
          <a:noFill/>
        </p:spPr>
        <p:txBody>
          <a:bodyPr wrap="square" rtlCol="0">
            <a:spAutoFit/>
          </a:bodyPr>
          <a:lstStyle/>
          <a:p>
            <a:pPr algn="ctr">
              <a:lnSpc>
                <a:spcPts val="800"/>
              </a:lnSpc>
            </a:pPr>
            <a:r>
              <a:rPr lang="fi-FI" sz="800" dirty="0"/>
              <a:t>Hoitotyöntekijän kokemustieto</a:t>
            </a:r>
          </a:p>
        </p:txBody>
      </p:sp>
      <p:sp>
        <p:nvSpPr>
          <p:cNvPr id="56" name="Tekstiruutu 55"/>
          <p:cNvSpPr txBox="1"/>
          <p:nvPr/>
        </p:nvSpPr>
        <p:spPr>
          <a:xfrm>
            <a:off x="3400029" y="2783812"/>
            <a:ext cx="832876" cy="401585"/>
          </a:xfrm>
          <a:prstGeom prst="rect">
            <a:avLst/>
          </a:prstGeom>
          <a:noFill/>
        </p:spPr>
        <p:txBody>
          <a:bodyPr wrap="square" rtlCol="0">
            <a:spAutoFit/>
          </a:bodyPr>
          <a:lstStyle/>
          <a:p>
            <a:pPr algn="ctr">
              <a:lnSpc>
                <a:spcPts val="800"/>
              </a:lnSpc>
            </a:pPr>
            <a:r>
              <a:rPr lang="fi-FI" sz="800" dirty="0"/>
              <a:t>Tieto toiminta-ympäristöstä ja resursseista</a:t>
            </a:r>
          </a:p>
        </p:txBody>
      </p:sp>
      <p:sp>
        <p:nvSpPr>
          <p:cNvPr id="11276" name="Alanuoli 11275"/>
          <p:cNvSpPr/>
          <p:nvPr/>
        </p:nvSpPr>
        <p:spPr>
          <a:xfrm rot="15294547">
            <a:off x="3994685" y="2060631"/>
            <a:ext cx="178558" cy="15304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8" name="Alanuoli 57"/>
          <p:cNvSpPr/>
          <p:nvPr/>
        </p:nvSpPr>
        <p:spPr>
          <a:xfrm rot="19956152">
            <a:off x="5898442" y="2681444"/>
            <a:ext cx="191695" cy="174149"/>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9" name="Alanuoli 58"/>
          <p:cNvSpPr/>
          <p:nvPr/>
        </p:nvSpPr>
        <p:spPr>
          <a:xfrm rot="9723673">
            <a:off x="3045372" y="3166340"/>
            <a:ext cx="138254" cy="14599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60" name="Alanuoli 59"/>
          <p:cNvSpPr/>
          <p:nvPr/>
        </p:nvSpPr>
        <p:spPr>
          <a:xfrm rot="3137225">
            <a:off x="5602896" y="3646346"/>
            <a:ext cx="179481" cy="19174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6564E9C-44BF-47E1-AE82-62220ECAC814}"/>
              </a:ext>
            </a:extLst>
          </p:cNvPr>
          <p:cNvSpPr>
            <a:spLocks noGrp="1"/>
          </p:cNvSpPr>
          <p:nvPr>
            <p:ph type="title"/>
          </p:nvPr>
        </p:nvSpPr>
        <p:spPr/>
        <p:txBody>
          <a:bodyPr>
            <a:normAutofit/>
          </a:bodyPr>
          <a:lstStyle/>
          <a:p>
            <a:r>
              <a:rPr lang="fi-FI" sz="2000" dirty="0"/>
              <a:t>Laadun mittaaminen</a:t>
            </a:r>
          </a:p>
        </p:txBody>
      </p:sp>
      <p:sp>
        <p:nvSpPr>
          <p:cNvPr id="3" name="Tekstin paikkamerkki 2">
            <a:extLst>
              <a:ext uri="{FF2B5EF4-FFF2-40B4-BE49-F238E27FC236}">
                <a16:creationId xmlns:a16="http://schemas.microsoft.com/office/drawing/2014/main" id="{6439DD7B-ED0C-41C4-B2E6-26538FA96D5B}"/>
              </a:ext>
            </a:extLst>
          </p:cNvPr>
          <p:cNvSpPr>
            <a:spLocks noGrp="1"/>
          </p:cNvSpPr>
          <p:nvPr>
            <p:ph type="body" sz="half" idx="10"/>
          </p:nvPr>
        </p:nvSpPr>
        <p:spPr>
          <a:xfrm>
            <a:off x="827584" y="1272604"/>
            <a:ext cx="7560840" cy="2883322"/>
          </a:xfrm>
        </p:spPr>
        <p:txBody>
          <a:bodyPr>
            <a:noAutofit/>
          </a:bodyPr>
          <a:lstStyle/>
          <a:p>
            <a:r>
              <a:rPr lang="fi-FI" sz="1200" dirty="0"/>
              <a:t>”Mitä ei mitata, sitä ei voida ohjata”</a:t>
            </a:r>
          </a:p>
          <a:p>
            <a:pPr marL="628650" lvl="1" indent="-171450">
              <a:buFont typeface="Arial" panose="020B0604020202020204" pitchFamily="34" charset="0"/>
              <a:buChar char="•"/>
            </a:pPr>
            <a:r>
              <a:rPr lang="fi-FI" dirty="0"/>
              <a:t>Ilman mittareita päätöksenteolla ei ole perusteita ja organisaatio ei voi menestyä pitkällä aikavälillä</a:t>
            </a:r>
          </a:p>
          <a:p>
            <a:pPr marL="0" indent="0">
              <a:buNone/>
            </a:pPr>
            <a:endParaRPr lang="fi-FI" sz="1200" dirty="0"/>
          </a:p>
          <a:p>
            <a:r>
              <a:rPr lang="fi-FI" sz="1200" dirty="0"/>
              <a:t>Mittareiden tarkoituksena:</a:t>
            </a:r>
          </a:p>
          <a:p>
            <a:pPr marL="628650" lvl="1" indent="-171450">
              <a:buFont typeface="Arial" panose="020B0604020202020204" pitchFamily="34" charset="0"/>
              <a:buChar char="•"/>
            </a:pPr>
            <a:r>
              <a:rPr lang="fi-FI" dirty="0"/>
              <a:t>Nykyisyyden ymmärtäminen ja tulevaisuuteen suuntaaminen: edistyminen, tavoitteet ja vertailut ja ennakointi</a:t>
            </a:r>
          </a:p>
          <a:p>
            <a:pPr marL="628650" lvl="1" indent="-171450">
              <a:buFont typeface="Arial" panose="020B0604020202020204" pitchFamily="34" charset="0"/>
              <a:buChar char="•"/>
            </a:pPr>
            <a:r>
              <a:rPr lang="fi-FI" dirty="0"/>
              <a:t>Päätöksenteon ja toiminnanohjauksen tuki: tiedon objektiivisuus</a:t>
            </a:r>
          </a:p>
          <a:p>
            <a:pPr marL="628650" lvl="1" indent="-171450">
              <a:buFont typeface="Arial" panose="020B0604020202020204" pitchFamily="34" charset="0"/>
              <a:buChar char="•"/>
            </a:pPr>
            <a:r>
              <a:rPr lang="fi-FI" dirty="0"/>
              <a:t>Tärkeää organisaation parantamisen kannalta:</a:t>
            </a:r>
          </a:p>
          <a:p>
            <a:pPr marL="1085850" lvl="2" indent="-171450">
              <a:buFont typeface="Arial" panose="020B0604020202020204" pitchFamily="34" charset="0"/>
              <a:buChar char="•"/>
            </a:pPr>
            <a:r>
              <a:rPr lang="fi-FI" sz="1200" dirty="0"/>
              <a:t>Tapahtumien ymmärtäminen</a:t>
            </a:r>
          </a:p>
          <a:p>
            <a:pPr marL="1085850" lvl="2" indent="-171450">
              <a:buFont typeface="Arial" panose="020B0604020202020204" pitchFamily="34" charset="0"/>
              <a:buChar char="•"/>
            </a:pPr>
            <a:r>
              <a:rPr lang="fi-FI" sz="1200" dirty="0"/>
              <a:t>Muutosten vaikutusten arviointi</a:t>
            </a:r>
          </a:p>
          <a:p>
            <a:pPr marL="1085850" lvl="2" indent="-171450">
              <a:buFont typeface="Arial" panose="020B0604020202020204" pitchFamily="34" charset="0"/>
              <a:buChar char="•"/>
            </a:pPr>
            <a:r>
              <a:rPr lang="fi-FI" sz="1200" dirty="0"/>
              <a:t>Ongelmien varhainen tunnistaminen</a:t>
            </a:r>
          </a:p>
          <a:p>
            <a:pPr marL="1085850" lvl="2" indent="-171450">
              <a:buFont typeface="Arial" panose="020B0604020202020204" pitchFamily="34" charset="0"/>
              <a:buChar char="•"/>
            </a:pPr>
            <a:r>
              <a:rPr lang="fi-FI" sz="1200" dirty="0"/>
              <a:t>Kehityskohteiden tunnistaminen</a:t>
            </a:r>
          </a:p>
          <a:p>
            <a:pPr marL="1085850" lvl="2" indent="-171450">
              <a:buFont typeface="Arial" panose="020B0604020202020204" pitchFamily="34" charset="0"/>
              <a:buChar char="•"/>
            </a:pPr>
            <a:r>
              <a:rPr lang="fi-FI" sz="1200" dirty="0"/>
              <a:t>Prosessien kehittäminen</a:t>
            </a:r>
          </a:p>
          <a:p>
            <a:pPr marL="1085850" lvl="2" indent="-171450">
              <a:buFont typeface="Arial" panose="020B0604020202020204" pitchFamily="34" charset="0"/>
              <a:buChar char="•"/>
            </a:pPr>
            <a:endParaRPr lang="fi-FI" sz="1200" dirty="0"/>
          </a:p>
          <a:p>
            <a:pPr lvl="1"/>
            <a:endParaRPr lang="fi-FI" dirty="0"/>
          </a:p>
          <a:p>
            <a:pPr marL="628650" lvl="1" indent="-171450">
              <a:buFont typeface="Arial" panose="020B0604020202020204" pitchFamily="34" charset="0"/>
              <a:buChar char="•"/>
            </a:pPr>
            <a:endParaRPr lang="fi-FI" dirty="0"/>
          </a:p>
          <a:p>
            <a:pPr lvl="1"/>
            <a:r>
              <a:rPr lang="fi-FI" dirty="0"/>
              <a:t>		</a:t>
            </a:r>
          </a:p>
          <a:p>
            <a:pPr lvl="1"/>
            <a:endParaRPr lang="fi-FI" dirty="0"/>
          </a:p>
        </p:txBody>
      </p:sp>
    </p:spTree>
    <p:extLst>
      <p:ext uri="{BB962C8B-B14F-4D97-AF65-F5344CB8AC3E}">
        <p14:creationId xmlns:p14="http://schemas.microsoft.com/office/powerpoint/2010/main" val="2858605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AutoShape 2">
            <a:extLst>
              <a:ext uri="{FF2B5EF4-FFF2-40B4-BE49-F238E27FC236}">
                <a16:creationId xmlns:a16="http://schemas.microsoft.com/office/drawing/2014/main" id="{DDBEDC03-DCE0-4EAB-940E-976F463EDE04}"/>
              </a:ext>
            </a:extLst>
          </p:cNvPr>
          <p:cNvSpPr>
            <a:spLocks noChangeArrowheads="1"/>
          </p:cNvSpPr>
          <p:nvPr/>
        </p:nvSpPr>
        <p:spPr bwMode="auto">
          <a:xfrm>
            <a:off x="3371455" y="857611"/>
            <a:ext cx="2401092" cy="2914146"/>
          </a:xfrm>
          <a:prstGeom prst="diamond">
            <a:avLst/>
          </a:prstGeom>
          <a:solidFill>
            <a:schemeClr val="bg1"/>
          </a:solidFill>
          <a:ln w="9525">
            <a:solidFill>
              <a:schemeClr val="tx1"/>
            </a:solidFill>
            <a:miter lim="800000"/>
            <a:headEnd/>
            <a:tailEnd/>
          </a:ln>
          <a:effectLst>
            <a:outerShdw dist="117088" dir="751728" algn="ctr" rotWithShape="0">
              <a:schemeClr val="bg2"/>
            </a:outerShdw>
          </a:effectLst>
        </p:spPr>
        <p:txBody>
          <a:bodyPr wrap="none" anchor="ctr"/>
          <a:lstStyle/>
          <a:p>
            <a:pPr>
              <a:defRPr/>
            </a:pPr>
            <a:endParaRPr lang="fi-FI"/>
          </a:p>
        </p:txBody>
      </p:sp>
      <p:sp>
        <p:nvSpPr>
          <p:cNvPr id="131075" name="Text Box 3">
            <a:extLst>
              <a:ext uri="{FF2B5EF4-FFF2-40B4-BE49-F238E27FC236}">
                <a16:creationId xmlns:a16="http://schemas.microsoft.com/office/drawing/2014/main" id="{9EEB1B74-20F6-481D-9742-4D065D3B737B}"/>
              </a:ext>
            </a:extLst>
          </p:cNvPr>
          <p:cNvSpPr txBox="1">
            <a:spLocks noChangeArrowheads="1"/>
          </p:cNvSpPr>
          <p:nvPr/>
        </p:nvSpPr>
        <p:spPr bwMode="auto">
          <a:xfrm>
            <a:off x="3485946" y="2342767"/>
            <a:ext cx="2286600"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endParaRPr kumimoji="1" lang="fi-FI" altLang="fi-FI" sz="1500"/>
          </a:p>
        </p:txBody>
      </p:sp>
      <p:sp>
        <p:nvSpPr>
          <p:cNvPr id="131076" name="Text Box 4">
            <a:extLst>
              <a:ext uri="{FF2B5EF4-FFF2-40B4-BE49-F238E27FC236}">
                <a16:creationId xmlns:a16="http://schemas.microsoft.com/office/drawing/2014/main" id="{F08837BC-68E9-4B40-8F83-A1E377CEBAF8}"/>
              </a:ext>
            </a:extLst>
          </p:cNvPr>
          <p:cNvSpPr txBox="1">
            <a:spLocks noChangeArrowheads="1"/>
          </p:cNvSpPr>
          <p:nvPr/>
        </p:nvSpPr>
        <p:spPr bwMode="auto">
          <a:xfrm>
            <a:off x="3924472" y="1707660"/>
            <a:ext cx="1565085" cy="1061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kumimoji="1" lang="fi-FI" altLang="fi-FI" sz="2100" b="1" dirty="0"/>
              <a:t>Laadun arvioinnin muotoja</a:t>
            </a:r>
          </a:p>
        </p:txBody>
      </p:sp>
      <p:sp>
        <p:nvSpPr>
          <p:cNvPr id="131077" name="Text Box 5">
            <a:extLst>
              <a:ext uri="{FF2B5EF4-FFF2-40B4-BE49-F238E27FC236}">
                <a16:creationId xmlns:a16="http://schemas.microsoft.com/office/drawing/2014/main" id="{37257EA6-097A-474E-B9CF-E5C98CF816CA}"/>
              </a:ext>
            </a:extLst>
          </p:cNvPr>
          <p:cNvSpPr txBox="1">
            <a:spLocks noChangeArrowheads="1"/>
          </p:cNvSpPr>
          <p:nvPr/>
        </p:nvSpPr>
        <p:spPr bwMode="auto">
          <a:xfrm>
            <a:off x="4972182" y="399642"/>
            <a:ext cx="2514504"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kumimoji="1" lang="fi-FI" altLang="fi-FI" sz="1500" b="1"/>
              <a:t>Asiakasarviointi1: </a:t>
            </a:r>
            <a:r>
              <a:rPr kumimoji="1" lang="fi-FI" altLang="fi-FI" sz="1500"/>
              <a:t>palaute potilailta, omaisilta, palvelujen käyttäjiltä…</a:t>
            </a:r>
          </a:p>
        </p:txBody>
      </p:sp>
      <p:sp>
        <p:nvSpPr>
          <p:cNvPr id="131078" name="Text Box 6">
            <a:extLst>
              <a:ext uri="{FF2B5EF4-FFF2-40B4-BE49-F238E27FC236}">
                <a16:creationId xmlns:a16="http://schemas.microsoft.com/office/drawing/2014/main" id="{9B271A46-3710-4E0C-A8F1-291F4481BF74}"/>
              </a:ext>
            </a:extLst>
          </p:cNvPr>
          <p:cNvSpPr txBox="1">
            <a:spLocks noChangeArrowheads="1"/>
          </p:cNvSpPr>
          <p:nvPr/>
        </p:nvSpPr>
        <p:spPr bwMode="auto">
          <a:xfrm>
            <a:off x="5841674" y="1761665"/>
            <a:ext cx="2159146"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kumimoji="1" lang="fi-FI" altLang="fi-FI" sz="1500" b="1"/>
              <a:t>Asiakasarviointi2: </a:t>
            </a:r>
            <a:r>
              <a:rPr kumimoji="1" lang="fi-FI" altLang="fi-FI" sz="1500"/>
              <a:t>palaute tilaajilta, kumppaneilta, ostajilta…</a:t>
            </a:r>
          </a:p>
        </p:txBody>
      </p:sp>
      <p:sp>
        <p:nvSpPr>
          <p:cNvPr id="131079" name="Text Box 7">
            <a:extLst>
              <a:ext uri="{FF2B5EF4-FFF2-40B4-BE49-F238E27FC236}">
                <a16:creationId xmlns:a16="http://schemas.microsoft.com/office/drawing/2014/main" id="{A1EB2436-FFE1-4B2B-82D6-AF7B42EBC2F3}"/>
              </a:ext>
            </a:extLst>
          </p:cNvPr>
          <p:cNvSpPr txBox="1">
            <a:spLocks noChangeArrowheads="1"/>
          </p:cNvSpPr>
          <p:nvPr/>
        </p:nvSpPr>
        <p:spPr bwMode="auto">
          <a:xfrm>
            <a:off x="1331121" y="1923682"/>
            <a:ext cx="1885878"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kumimoji="1" lang="fi-FI" altLang="fi-FI" sz="1500" b="1"/>
              <a:t>Itsearviointi:</a:t>
            </a:r>
            <a:r>
              <a:rPr kumimoji="1" lang="fi-FI" altLang="fi-FI" sz="1500" b="1">
                <a:solidFill>
                  <a:srgbClr val="006600"/>
                </a:solidFill>
              </a:rPr>
              <a:t> </a:t>
            </a:r>
            <a:r>
              <a:rPr kumimoji="1" lang="fi-FI" altLang="fi-FI" sz="1500"/>
              <a:t>henkilökohtainen, tiimin, työyksikön, organisaation</a:t>
            </a:r>
            <a:endParaRPr kumimoji="1" lang="fi-FI" altLang="fi-FI" sz="1500">
              <a:solidFill>
                <a:srgbClr val="006600"/>
              </a:solidFill>
            </a:endParaRPr>
          </a:p>
        </p:txBody>
      </p:sp>
      <p:sp>
        <p:nvSpPr>
          <p:cNvPr id="131080" name="Text Box 8">
            <a:extLst>
              <a:ext uri="{FF2B5EF4-FFF2-40B4-BE49-F238E27FC236}">
                <a16:creationId xmlns:a16="http://schemas.microsoft.com/office/drawing/2014/main" id="{7025F12A-C859-4BB7-8AAE-400C6189506C}"/>
              </a:ext>
            </a:extLst>
          </p:cNvPr>
          <p:cNvSpPr txBox="1">
            <a:spLocks noChangeArrowheads="1"/>
          </p:cNvSpPr>
          <p:nvPr/>
        </p:nvSpPr>
        <p:spPr bwMode="auto">
          <a:xfrm>
            <a:off x="2228694" y="3943495"/>
            <a:ext cx="2628996"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kumimoji="1" lang="fi-FI" altLang="fi-FI" sz="1500" b="1"/>
              <a:t>Vertaisarviointi:</a:t>
            </a:r>
            <a:r>
              <a:rPr kumimoji="1" lang="fi-FI" altLang="fi-FI" sz="1500" b="1">
                <a:solidFill>
                  <a:srgbClr val="006600"/>
                </a:solidFill>
              </a:rPr>
              <a:t> </a:t>
            </a:r>
            <a:r>
              <a:rPr kumimoji="1" lang="fi-FI" altLang="fi-FI" sz="1500"/>
              <a:t>samaa alaa edustavien kesken</a:t>
            </a:r>
          </a:p>
        </p:txBody>
      </p:sp>
      <p:sp>
        <p:nvSpPr>
          <p:cNvPr id="131081" name="Text Box 9">
            <a:extLst>
              <a:ext uri="{FF2B5EF4-FFF2-40B4-BE49-F238E27FC236}">
                <a16:creationId xmlns:a16="http://schemas.microsoft.com/office/drawing/2014/main" id="{574C57E4-55EF-47D5-BCB1-02F5FD00B13D}"/>
              </a:ext>
            </a:extLst>
          </p:cNvPr>
          <p:cNvSpPr txBox="1">
            <a:spLocks noChangeArrowheads="1"/>
          </p:cNvSpPr>
          <p:nvPr/>
        </p:nvSpPr>
        <p:spPr bwMode="auto">
          <a:xfrm>
            <a:off x="1925183" y="3111807"/>
            <a:ext cx="1885878"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kumimoji="1" lang="fi-FI" altLang="fi-FI" sz="1500" b="1"/>
              <a:t>Esikuva-arviointi:</a:t>
            </a:r>
            <a:r>
              <a:rPr kumimoji="1" lang="fi-FI" altLang="fi-FI" sz="1500" b="1">
                <a:solidFill>
                  <a:srgbClr val="006600"/>
                </a:solidFill>
              </a:rPr>
              <a:t> </a:t>
            </a:r>
            <a:r>
              <a:rPr kumimoji="1" lang="fi-FI" altLang="fi-FI" sz="1500"/>
              <a:t>(Benchmarking)</a:t>
            </a:r>
          </a:p>
        </p:txBody>
      </p:sp>
      <p:sp>
        <p:nvSpPr>
          <p:cNvPr id="131082" name="Text Box 10">
            <a:extLst>
              <a:ext uri="{FF2B5EF4-FFF2-40B4-BE49-F238E27FC236}">
                <a16:creationId xmlns:a16="http://schemas.microsoft.com/office/drawing/2014/main" id="{A2D58154-C2E0-4B80-8D93-62BE7752BD6A}"/>
              </a:ext>
            </a:extLst>
          </p:cNvPr>
          <p:cNvSpPr txBox="1">
            <a:spLocks noChangeArrowheads="1"/>
          </p:cNvSpPr>
          <p:nvPr/>
        </p:nvSpPr>
        <p:spPr bwMode="auto">
          <a:xfrm>
            <a:off x="5429071" y="3372114"/>
            <a:ext cx="1885878" cy="1246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kumimoji="1" lang="fi-FI" altLang="fi-FI" sz="1500" b="1"/>
              <a:t>Sisäinen arviointi:</a:t>
            </a:r>
            <a:r>
              <a:rPr kumimoji="1" lang="fi-FI" altLang="fi-FI" sz="1500" b="1">
                <a:solidFill>
                  <a:srgbClr val="006600"/>
                </a:solidFill>
              </a:rPr>
              <a:t> </a:t>
            </a:r>
            <a:r>
              <a:rPr kumimoji="1" lang="fi-FI" altLang="fi-FI" sz="1500"/>
              <a:t>organisaation toiminnan ja menettelytapojen sisäistä arviointia</a:t>
            </a:r>
            <a:endParaRPr kumimoji="1" lang="fi-FI" altLang="fi-FI" sz="1500">
              <a:solidFill>
                <a:srgbClr val="006600"/>
              </a:solidFill>
            </a:endParaRPr>
          </a:p>
        </p:txBody>
      </p:sp>
      <p:sp>
        <p:nvSpPr>
          <p:cNvPr id="131083" name="Text Box 11">
            <a:extLst>
              <a:ext uri="{FF2B5EF4-FFF2-40B4-BE49-F238E27FC236}">
                <a16:creationId xmlns:a16="http://schemas.microsoft.com/office/drawing/2014/main" id="{F4E96A99-2528-4B39-82B3-2E0E4580B41A}"/>
              </a:ext>
            </a:extLst>
          </p:cNvPr>
          <p:cNvSpPr txBox="1">
            <a:spLocks noChangeArrowheads="1"/>
          </p:cNvSpPr>
          <p:nvPr/>
        </p:nvSpPr>
        <p:spPr bwMode="auto">
          <a:xfrm>
            <a:off x="1331120" y="411524"/>
            <a:ext cx="2539346"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kumimoji="1" lang="fi-FI" altLang="fi-FI" sz="1500" b="1"/>
              <a:t>Ulkoinen arviointi (auditointi):</a:t>
            </a:r>
            <a:r>
              <a:rPr kumimoji="1" lang="fi-FI" altLang="fi-FI" sz="1500" b="1">
                <a:solidFill>
                  <a:srgbClr val="006600"/>
                </a:solidFill>
              </a:rPr>
              <a:t> </a:t>
            </a:r>
            <a:r>
              <a:rPr kumimoji="1" lang="fi-FI" altLang="fi-FI" sz="1500"/>
              <a:t>riippumattoman tahon tai ostajan suorittamana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D48D058C-0E9D-49D2-B240-A23C36FA101E}"/>
              </a:ext>
            </a:extLst>
          </p:cNvPr>
          <p:cNvSpPr>
            <a:spLocks noGrp="1" noChangeArrowheads="1"/>
          </p:cNvSpPr>
          <p:nvPr>
            <p:ph type="title"/>
          </p:nvPr>
        </p:nvSpPr>
        <p:spPr/>
        <p:txBody>
          <a:bodyPr/>
          <a:lstStyle/>
          <a:p>
            <a:r>
              <a:rPr lang="fi-FI" altLang="fi-FI"/>
              <a:t>Auditointi</a:t>
            </a:r>
          </a:p>
        </p:txBody>
      </p:sp>
      <p:sp>
        <p:nvSpPr>
          <p:cNvPr id="103427" name="Rectangle 3">
            <a:extLst>
              <a:ext uri="{FF2B5EF4-FFF2-40B4-BE49-F238E27FC236}">
                <a16:creationId xmlns:a16="http://schemas.microsoft.com/office/drawing/2014/main" id="{C92E9F72-AFD9-431F-9FC7-D9C1B498B97A}"/>
              </a:ext>
            </a:extLst>
          </p:cNvPr>
          <p:cNvSpPr>
            <a:spLocks noGrp="1" noChangeArrowheads="1"/>
          </p:cNvSpPr>
          <p:nvPr>
            <p:ph type="body" sz="half" idx="10"/>
          </p:nvPr>
        </p:nvSpPr>
        <p:spPr>
          <a:xfrm>
            <a:off x="827584" y="1272604"/>
            <a:ext cx="7560840" cy="2883322"/>
          </a:xfrm>
        </p:spPr>
        <p:txBody>
          <a:bodyPr>
            <a:normAutofit fontScale="92500" lnSpcReduction="10000"/>
          </a:bodyPr>
          <a:lstStyle/>
          <a:p>
            <a:pPr>
              <a:lnSpc>
                <a:spcPct val="80000"/>
              </a:lnSpc>
              <a:defRPr/>
            </a:pPr>
            <a:r>
              <a:rPr lang="fi-FI" sz="1633" dirty="0">
                <a:ea typeface="Calibri" panose="020F0502020204030204" pitchFamily="34" charset="0"/>
              </a:rPr>
              <a:t>Organisaation sitoutuminen laatuun on helpointa osoittaa puolueettoman ulkopuolisen arvioinnin kautta. Lisäksi auditoinnissa tuodaan esiin riskejä ja kehityskohteita joiden avulla organisaatio voi tehostaa ja parantaa toimintaansa. </a:t>
            </a:r>
          </a:p>
          <a:p>
            <a:pPr>
              <a:lnSpc>
                <a:spcPct val="80000"/>
              </a:lnSpc>
              <a:defRPr/>
            </a:pPr>
            <a:endParaRPr lang="fi-FI" sz="1633" dirty="0">
              <a:ea typeface="Calibri" panose="020F0502020204030204" pitchFamily="34" charset="0"/>
            </a:endParaRPr>
          </a:p>
          <a:p>
            <a:pPr>
              <a:lnSpc>
                <a:spcPct val="80000"/>
              </a:lnSpc>
              <a:defRPr/>
            </a:pPr>
            <a:r>
              <a:rPr lang="fi-FI" sz="1633" dirty="0">
                <a:ea typeface="Calibri" panose="020F0502020204030204" pitchFamily="34" charset="0"/>
              </a:rPr>
              <a:t>Auditointi on määrämuotoinen ja objektiivinen arviointi sen havaitsemiseksi, onko auditoinnin kohteelle asetetut vaatimukset täytetty. Nämä vaatimukset voivat olla esimerkiksi laatujärjestelmävaatimuksia. Auditoinnin tekee yleensä yksi tai useampi auditoinnin kohteen kannalta riippumaton henkilö. Se koostuu kenttäkäynneistä, haastatteluista ja tutustumisesta auditoinnin kannalta olennaisiin prosessikuvauksiin ja työohjeisiin</a:t>
            </a:r>
          </a:p>
          <a:p>
            <a:pPr>
              <a:lnSpc>
                <a:spcPct val="80000"/>
              </a:lnSpc>
              <a:defRPr/>
            </a:pPr>
            <a:endParaRPr lang="fi-FI" sz="1633" dirty="0">
              <a:ea typeface="Calibri" panose="020F0502020204030204" pitchFamily="34" charset="0"/>
            </a:endParaRPr>
          </a:p>
          <a:p>
            <a:pPr>
              <a:lnSpc>
                <a:spcPct val="80000"/>
              </a:lnSpc>
              <a:defRPr/>
            </a:pPr>
            <a:r>
              <a:rPr lang="fi-FI" sz="1633" dirty="0">
                <a:ea typeface="Calibri" panose="020F0502020204030204" pitchFamily="34" charset="0"/>
              </a:rPr>
              <a:t>Oleellisinta auditoinnissa on selvittää, miten asiat todellisuudessa ovat, ei sitä, miten niiden pitäisi olla!</a:t>
            </a:r>
          </a:p>
          <a:p>
            <a:pPr marL="0" indent="0">
              <a:lnSpc>
                <a:spcPct val="80000"/>
              </a:lnSpc>
              <a:buNone/>
              <a:defRPr/>
            </a:pPr>
            <a:br>
              <a:rPr lang="fi-FI" sz="1361" u="sng" dirty="0">
                <a:solidFill>
                  <a:srgbClr val="0000FF"/>
                </a:solidFill>
                <a:ea typeface="Calibri" panose="020F0502020204030204" pitchFamily="34" charset="0"/>
              </a:rPr>
            </a:br>
            <a:br>
              <a:rPr lang="fi-FI" sz="1361" u="sng" dirty="0">
                <a:solidFill>
                  <a:srgbClr val="0000FF"/>
                </a:solidFill>
                <a:ea typeface="Calibri" panose="020F0502020204030204" pitchFamily="34" charset="0"/>
              </a:rPr>
            </a:br>
            <a:endParaRPr lang="fi-FI" altLang="fi-FI" sz="1500" dirty="0"/>
          </a:p>
          <a:p>
            <a:pPr>
              <a:lnSpc>
                <a:spcPct val="80000"/>
              </a:lnSpc>
              <a:defRPr/>
            </a:pPr>
            <a:endParaRPr lang="fi-FI" altLang="fi-FI" sz="15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tsikko 1">
            <a:extLst>
              <a:ext uri="{FF2B5EF4-FFF2-40B4-BE49-F238E27FC236}">
                <a16:creationId xmlns:a16="http://schemas.microsoft.com/office/drawing/2014/main" id="{7C25827B-25CE-4591-9323-7A2F3A56F893}"/>
              </a:ext>
            </a:extLst>
          </p:cNvPr>
          <p:cNvSpPr>
            <a:spLocks noGrp="1" noChangeArrowheads="1"/>
          </p:cNvSpPr>
          <p:nvPr>
            <p:ph type="title"/>
          </p:nvPr>
        </p:nvSpPr>
        <p:spPr/>
        <p:txBody>
          <a:bodyPr/>
          <a:lstStyle/>
          <a:p>
            <a:r>
              <a:rPr lang="fi-FI" altLang="fi-FI"/>
              <a:t>Auditoinnin periaatteet</a:t>
            </a:r>
          </a:p>
        </p:txBody>
      </p:sp>
      <p:sp>
        <p:nvSpPr>
          <p:cNvPr id="3" name="Sisällön paikkamerkki 2">
            <a:extLst>
              <a:ext uri="{FF2B5EF4-FFF2-40B4-BE49-F238E27FC236}">
                <a16:creationId xmlns:a16="http://schemas.microsoft.com/office/drawing/2014/main" id="{2A637883-3D20-496A-8DDD-3FEBF03B10C4}"/>
              </a:ext>
            </a:extLst>
          </p:cNvPr>
          <p:cNvSpPr>
            <a:spLocks noGrp="1"/>
          </p:cNvSpPr>
          <p:nvPr>
            <p:ph type="body" sz="half" idx="10"/>
          </p:nvPr>
        </p:nvSpPr>
        <p:spPr>
          <a:xfrm>
            <a:off x="827584" y="1272604"/>
            <a:ext cx="7560840" cy="2883322"/>
          </a:xfrm>
        </p:spPr>
        <p:txBody>
          <a:bodyPr/>
          <a:lstStyle/>
          <a:p>
            <a:pPr marL="194424" indent="-194424">
              <a:buFont typeface="Arial" pitchFamily="34" charset="0"/>
              <a:buChar char="•"/>
              <a:defRPr/>
            </a:pPr>
            <a:r>
              <a:rPr lang="fi-FI" sz="1633" dirty="0"/>
              <a:t>Rehellisyys ja lahjomattomuus</a:t>
            </a:r>
          </a:p>
          <a:p>
            <a:pPr marL="194424" indent="-194424">
              <a:buFont typeface="Arial" pitchFamily="34" charset="0"/>
              <a:buChar char="•"/>
              <a:defRPr/>
            </a:pPr>
            <a:r>
              <a:rPr lang="fi-FI" sz="1633" dirty="0"/>
              <a:t>Totuudenmukainen raportointi</a:t>
            </a:r>
          </a:p>
          <a:p>
            <a:pPr marL="194424" indent="-194424">
              <a:buFont typeface="Arial" pitchFamily="34" charset="0"/>
              <a:buChar char="•"/>
              <a:defRPr/>
            </a:pPr>
            <a:r>
              <a:rPr lang="fi-FI" sz="1633" dirty="0"/>
              <a:t>Ammattimainen toiminta</a:t>
            </a:r>
          </a:p>
          <a:p>
            <a:pPr marL="194424" indent="-194424">
              <a:buFont typeface="Arial" pitchFamily="34" charset="0"/>
              <a:buChar char="•"/>
              <a:defRPr/>
            </a:pPr>
            <a:r>
              <a:rPr lang="fi-FI" sz="1633" dirty="0"/>
              <a:t>Luottamuksellisuus</a:t>
            </a:r>
          </a:p>
          <a:p>
            <a:pPr marL="194424" indent="-194424">
              <a:buFont typeface="Arial" pitchFamily="34" charset="0"/>
              <a:buChar char="•"/>
              <a:defRPr/>
            </a:pPr>
            <a:r>
              <a:rPr lang="fi-FI" sz="1633" dirty="0"/>
              <a:t>Riippumattomuus</a:t>
            </a:r>
          </a:p>
          <a:p>
            <a:pPr marL="194424" indent="-194424">
              <a:buFont typeface="Arial" pitchFamily="34" charset="0"/>
              <a:buChar char="•"/>
              <a:defRPr/>
            </a:pPr>
            <a:r>
              <a:rPr lang="fi-FI" sz="1633" dirty="0"/>
              <a:t>Näyttöön perustuva lähestymistapa auditointiin</a:t>
            </a:r>
          </a:p>
          <a:p>
            <a:pPr marL="194424" indent="-194424">
              <a:buFont typeface="Arial" pitchFamily="34" charset="0"/>
              <a:buChar char="•"/>
              <a:defRPr/>
            </a:pPr>
            <a:r>
              <a:rPr lang="fi-FI" sz="1633" dirty="0"/>
              <a:t>Mahdolliset riskit ja ongelmat huomioon ottava toimintatapa</a:t>
            </a:r>
          </a:p>
          <a:p>
            <a:pPr>
              <a:defRPr/>
            </a:pPr>
            <a:endParaRPr lang="fi-FI"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A053DC9-D6C3-49EA-B11F-7237482C1FC4}"/>
              </a:ext>
            </a:extLst>
          </p:cNvPr>
          <p:cNvSpPr>
            <a:spLocks noGrp="1"/>
          </p:cNvSpPr>
          <p:nvPr>
            <p:ph type="title"/>
          </p:nvPr>
        </p:nvSpPr>
        <p:spPr>
          <a:xfrm>
            <a:off x="323528" y="415354"/>
            <a:ext cx="7632848" cy="857250"/>
          </a:xfrm>
        </p:spPr>
        <p:txBody>
          <a:bodyPr/>
          <a:lstStyle/>
          <a:p>
            <a:r>
              <a:rPr lang="fi-FI" dirty="0"/>
              <a:t>Laadukas auditointi</a:t>
            </a:r>
          </a:p>
        </p:txBody>
      </p:sp>
      <p:sp>
        <p:nvSpPr>
          <p:cNvPr id="3" name="Tekstin paikkamerkki 2">
            <a:extLst>
              <a:ext uri="{FF2B5EF4-FFF2-40B4-BE49-F238E27FC236}">
                <a16:creationId xmlns:a16="http://schemas.microsoft.com/office/drawing/2014/main" id="{43A7B1BE-AC24-48C6-B202-9D39BE248FF0}"/>
              </a:ext>
            </a:extLst>
          </p:cNvPr>
          <p:cNvSpPr>
            <a:spLocks noGrp="1"/>
          </p:cNvSpPr>
          <p:nvPr>
            <p:ph type="body" sz="half" idx="10"/>
          </p:nvPr>
        </p:nvSpPr>
        <p:spPr>
          <a:xfrm>
            <a:off x="827584" y="1491630"/>
            <a:ext cx="7560840" cy="2664296"/>
          </a:xfrm>
        </p:spPr>
        <p:txBody>
          <a:bodyPr>
            <a:normAutofit/>
          </a:bodyPr>
          <a:lstStyle/>
          <a:p>
            <a:r>
              <a:rPr lang="fi-FI" sz="1800" dirty="0"/>
              <a:t>Hyvin suunniteltu ja valmisteltu</a:t>
            </a:r>
          </a:p>
          <a:p>
            <a:r>
              <a:rPr lang="fi-FI" sz="1800" dirty="0"/>
              <a:t>Keskittyy olennaisiin asioihin</a:t>
            </a:r>
          </a:p>
          <a:p>
            <a:r>
              <a:rPr lang="fi-FI" sz="1800" dirty="0"/>
              <a:t>On vuorovaikutteista</a:t>
            </a:r>
          </a:p>
          <a:p>
            <a:r>
              <a:rPr lang="fi-FI" sz="1800" dirty="0"/>
              <a:t>Oppimista ja yhteistä kehittämistä</a:t>
            </a:r>
          </a:p>
          <a:p>
            <a:r>
              <a:rPr lang="fi-FI" sz="1800" dirty="0"/>
              <a:t>Edistää hyvien käytäntöjen jakamista.</a:t>
            </a:r>
          </a:p>
        </p:txBody>
      </p:sp>
    </p:spTree>
    <p:extLst>
      <p:ext uri="{BB962C8B-B14F-4D97-AF65-F5344CB8AC3E}">
        <p14:creationId xmlns:p14="http://schemas.microsoft.com/office/powerpoint/2010/main" val="1218037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9C6ABF5-59A0-4FE2-995D-25D1AC05DF6E}"/>
              </a:ext>
            </a:extLst>
          </p:cNvPr>
          <p:cNvSpPr>
            <a:spLocks noGrp="1" noChangeArrowheads="1"/>
          </p:cNvSpPr>
          <p:nvPr>
            <p:ph type="title"/>
          </p:nvPr>
        </p:nvSpPr>
        <p:spPr/>
        <p:txBody>
          <a:bodyPr/>
          <a:lstStyle/>
          <a:p>
            <a:r>
              <a:rPr lang="fi-FI" altLang="fi-FI"/>
              <a:t>Auditointi kehittävänä arviointina</a:t>
            </a:r>
          </a:p>
        </p:txBody>
      </p:sp>
      <p:sp>
        <p:nvSpPr>
          <p:cNvPr id="103427" name="Rectangle 3">
            <a:extLst>
              <a:ext uri="{FF2B5EF4-FFF2-40B4-BE49-F238E27FC236}">
                <a16:creationId xmlns:a16="http://schemas.microsoft.com/office/drawing/2014/main" id="{C92E9F72-AFD9-431F-9FC7-D9C1B498B97A}"/>
              </a:ext>
            </a:extLst>
          </p:cNvPr>
          <p:cNvSpPr>
            <a:spLocks noGrp="1" noChangeArrowheads="1"/>
          </p:cNvSpPr>
          <p:nvPr>
            <p:ph type="body" sz="half" idx="10"/>
          </p:nvPr>
        </p:nvSpPr>
        <p:spPr>
          <a:xfrm>
            <a:off x="827584" y="1203598"/>
            <a:ext cx="7560840" cy="2952328"/>
          </a:xfrm>
        </p:spPr>
        <p:txBody>
          <a:bodyPr>
            <a:noAutofit/>
          </a:bodyPr>
          <a:lstStyle/>
          <a:p>
            <a:pPr>
              <a:lnSpc>
                <a:spcPct val="80000"/>
              </a:lnSpc>
              <a:defRPr/>
            </a:pPr>
            <a:r>
              <a:rPr lang="fi-FI" dirty="0">
                <a:ea typeface="Calibri" panose="020F0502020204030204" pitchFamily="34" charset="0"/>
              </a:rPr>
              <a:t>Aktivointia:</a:t>
            </a:r>
          </a:p>
          <a:p>
            <a:pPr marL="544388" lvl="1" indent="-233309">
              <a:lnSpc>
                <a:spcPct val="80000"/>
              </a:lnSpc>
              <a:buFont typeface="Arial" panose="020B0604020202020204" pitchFamily="34" charset="0"/>
              <a:buChar char="•"/>
              <a:defRPr/>
            </a:pPr>
            <a:r>
              <a:rPr lang="fi-FI" sz="1100" dirty="0">
                <a:ea typeface="Calibri" panose="020F0502020204030204" pitchFamily="34" charset="0"/>
              </a:rPr>
              <a:t>Arvioitavien osallistaminen</a:t>
            </a:r>
          </a:p>
          <a:p>
            <a:pPr marL="544388" lvl="1" indent="-233309">
              <a:lnSpc>
                <a:spcPct val="80000"/>
              </a:lnSpc>
              <a:buFont typeface="Arial" panose="020B0604020202020204" pitchFamily="34" charset="0"/>
              <a:buChar char="•"/>
              <a:defRPr/>
            </a:pPr>
            <a:r>
              <a:rPr lang="fi-FI" sz="1100" dirty="0">
                <a:ea typeface="Calibri" panose="020F0502020204030204" pitchFamily="34" charset="0"/>
              </a:rPr>
              <a:t>Sidosryhmien sisällyttäminen</a:t>
            </a:r>
          </a:p>
          <a:p>
            <a:pPr marL="311079" lvl="1">
              <a:lnSpc>
                <a:spcPct val="80000"/>
              </a:lnSpc>
              <a:defRPr/>
            </a:pPr>
            <a:endParaRPr lang="fi-FI" sz="1100" dirty="0">
              <a:ea typeface="Calibri" panose="020F0502020204030204" pitchFamily="34" charset="0"/>
            </a:endParaRPr>
          </a:p>
          <a:p>
            <a:pPr marL="272194">
              <a:lnSpc>
                <a:spcPct val="80000"/>
              </a:lnSpc>
              <a:buFont typeface="Arial" panose="020B0604020202020204" pitchFamily="34" charset="0"/>
              <a:buChar char="•"/>
              <a:defRPr/>
            </a:pPr>
            <a:r>
              <a:rPr lang="fi-FI" dirty="0">
                <a:ea typeface="Calibri" panose="020F0502020204030204" pitchFamily="34" charset="0"/>
              </a:rPr>
              <a:t>Päämääränä:</a:t>
            </a:r>
          </a:p>
          <a:p>
            <a:pPr marL="544388" lvl="1">
              <a:lnSpc>
                <a:spcPct val="80000"/>
              </a:lnSpc>
              <a:buFont typeface="Arial" panose="020B0604020202020204" pitchFamily="34" charset="0"/>
              <a:buChar char="•"/>
              <a:defRPr/>
            </a:pPr>
            <a:r>
              <a:rPr lang="fi-FI" sz="1100" dirty="0">
                <a:ea typeface="Calibri" panose="020F0502020204030204" pitchFamily="34" charset="0"/>
              </a:rPr>
              <a:t>Nykykäytäntöjen paljastaminen</a:t>
            </a:r>
          </a:p>
          <a:p>
            <a:pPr marL="544388" lvl="1">
              <a:lnSpc>
                <a:spcPct val="80000"/>
              </a:lnSpc>
              <a:buFont typeface="Arial" panose="020B0604020202020204" pitchFamily="34" charset="0"/>
              <a:buChar char="•"/>
              <a:defRPr/>
            </a:pPr>
            <a:r>
              <a:rPr lang="fi-FI" sz="1100" dirty="0">
                <a:ea typeface="Calibri" panose="020F0502020204030204" pitchFamily="34" charset="0"/>
              </a:rPr>
              <a:t>Tulevaisuuteen suuntautuminen</a:t>
            </a:r>
          </a:p>
          <a:p>
            <a:pPr marL="544388" lvl="1">
              <a:lnSpc>
                <a:spcPct val="80000"/>
              </a:lnSpc>
              <a:defRPr/>
            </a:pPr>
            <a:endParaRPr lang="fi-FI" sz="1100" dirty="0">
              <a:ea typeface="Calibri" panose="020F0502020204030204" pitchFamily="34" charset="0"/>
            </a:endParaRPr>
          </a:p>
          <a:p>
            <a:pPr marL="272194">
              <a:lnSpc>
                <a:spcPct val="80000"/>
              </a:lnSpc>
              <a:buFont typeface="Arial" panose="020B0604020202020204" pitchFamily="34" charset="0"/>
              <a:buChar char="•"/>
              <a:defRPr/>
            </a:pPr>
            <a:r>
              <a:rPr lang="fi-FI" dirty="0">
                <a:ea typeface="Calibri" panose="020F0502020204030204" pitchFamily="34" charset="0"/>
              </a:rPr>
              <a:t>Metodina: </a:t>
            </a:r>
          </a:p>
          <a:p>
            <a:pPr marL="544388" lvl="1">
              <a:lnSpc>
                <a:spcPct val="80000"/>
              </a:lnSpc>
              <a:buFont typeface="Arial" panose="020B0604020202020204" pitchFamily="34" charset="0"/>
              <a:buChar char="•"/>
              <a:defRPr/>
            </a:pPr>
            <a:r>
              <a:rPr lang="fi-FI" sz="1100" dirty="0">
                <a:ea typeface="Calibri" panose="020F0502020204030204" pitchFamily="34" charset="0"/>
              </a:rPr>
              <a:t>Monimenetelmäisyys (esim. kyselyt, kenttäkäynnit, haastattelut ja kirjallisiin dokumentteihin perehtyminen)</a:t>
            </a:r>
          </a:p>
          <a:p>
            <a:pPr marL="544388" lvl="1">
              <a:lnSpc>
                <a:spcPct val="80000"/>
              </a:lnSpc>
              <a:buFont typeface="Arial" panose="020B0604020202020204" pitchFamily="34" charset="0"/>
              <a:buChar char="•"/>
              <a:defRPr/>
            </a:pPr>
            <a:r>
              <a:rPr lang="fi-FI" sz="1100" dirty="0">
                <a:ea typeface="Calibri" panose="020F0502020204030204" pitchFamily="34" charset="0"/>
              </a:rPr>
              <a:t>Vuorovaikutteisuus</a:t>
            </a:r>
          </a:p>
          <a:p>
            <a:pPr marL="544388" lvl="1">
              <a:lnSpc>
                <a:spcPct val="80000"/>
              </a:lnSpc>
              <a:defRPr/>
            </a:pPr>
            <a:endParaRPr lang="fi-FI" sz="1100" dirty="0">
              <a:ea typeface="Calibri" panose="020F0502020204030204" pitchFamily="34" charset="0"/>
            </a:endParaRPr>
          </a:p>
          <a:p>
            <a:pPr>
              <a:lnSpc>
                <a:spcPct val="80000"/>
              </a:lnSpc>
              <a:defRPr/>
            </a:pPr>
            <a:r>
              <a:rPr lang="fi-FI" dirty="0">
                <a:ea typeface="Calibri" panose="020F0502020204030204" pitchFamily="34" charset="0"/>
              </a:rPr>
              <a:t>Mukautuvuus:</a:t>
            </a:r>
          </a:p>
          <a:p>
            <a:pPr marL="544388" lvl="1" indent="-233309">
              <a:lnSpc>
                <a:spcPct val="80000"/>
              </a:lnSpc>
              <a:buFont typeface="Arial" panose="020B0604020202020204" pitchFamily="34" charset="0"/>
              <a:buChar char="•"/>
              <a:defRPr/>
            </a:pPr>
            <a:r>
              <a:rPr lang="fi-FI" sz="1100" dirty="0">
                <a:ea typeface="Calibri" panose="020F0502020204030204" pitchFamily="34" charset="0"/>
              </a:rPr>
              <a:t>Kontekstisensitiivisyys</a:t>
            </a:r>
          </a:p>
          <a:p>
            <a:pPr marL="544388" lvl="1" indent="-233309">
              <a:lnSpc>
                <a:spcPct val="80000"/>
              </a:lnSpc>
              <a:buFont typeface="Arial" panose="020B0604020202020204" pitchFamily="34" charset="0"/>
              <a:buChar char="•"/>
              <a:defRPr/>
            </a:pPr>
            <a:r>
              <a:rPr lang="fi-FI" sz="1100" dirty="0">
                <a:ea typeface="Calibri" panose="020F0502020204030204" pitchFamily="34" charset="0"/>
              </a:rPr>
              <a:t>Prosessin huomioiminen</a:t>
            </a:r>
          </a:p>
          <a:p>
            <a:pPr marL="311079" lvl="1" indent="0">
              <a:lnSpc>
                <a:spcPct val="80000"/>
              </a:lnSpc>
              <a:defRPr/>
            </a:pPr>
            <a:endParaRPr lang="fi-FI" sz="1100" dirty="0">
              <a:ea typeface="Calibri" panose="020F0502020204030204" pitchFamily="34" charset="0"/>
            </a:endParaRPr>
          </a:p>
          <a:p>
            <a:pPr marL="0" indent="0">
              <a:lnSpc>
                <a:spcPct val="80000"/>
              </a:lnSpc>
              <a:buNone/>
              <a:defRPr/>
            </a:pPr>
            <a:r>
              <a:rPr lang="fi-FI" u="sng" dirty="0">
                <a:solidFill>
                  <a:srgbClr val="0000FF"/>
                </a:solidFill>
                <a:ea typeface="Calibri" panose="020F0502020204030204" pitchFamily="34" charset="0"/>
              </a:rPr>
              <a:t>(</a:t>
            </a:r>
            <a:r>
              <a:rPr lang="fi-FI" u="sng" dirty="0" err="1">
                <a:solidFill>
                  <a:srgbClr val="0000FF"/>
                </a:solidFill>
                <a:ea typeface="Calibri" panose="020F0502020204030204" pitchFamily="34" charset="0"/>
              </a:rPr>
              <a:t>Atjonen</a:t>
            </a:r>
            <a:r>
              <a:rPr lang="fi-FI" u="sng" dirty="0">
                <a:solidFill>
                  <a:srgbClr val="0000FF"/>
                </a:solidFill>
                <a:ea typeface="Calibri" panose="020F0502020204030204" pitchFamily="34" charset="0"/>
              </a:rPr>
              <a:t>, 2015: Kehittävä arviointi kasvatusalalla)</a:t>
            </a:r>
          </a:p>
          <a:p>
            <a:pPr marL="0" indent="0">
              <a:lnSpc>
                <a:spcPct val="80000"/>
              </a:lnSpc>
              <a:buNone/>
              <a:defRPr/>
            </a:pPr>
            <a:br>
              <a:rPr lang="fi-FI" u="sng" dirty="0">
                <a:solidFill>
                  <a:srgbClr val="0000FF"/>
                </a:solidFill>
                <a:ea typeface="Calibri" panose="020F0502020204030204" pitchFamily="34" charset="0"/>
              </a:rPr>
            </a:br>
            <a:br>
              <a:rPr lang="fi-FI" u="sng" dirty="0">
                <a:solidFill>
                  <a:srgbClr val="0000FF"/>
                </a:solidFill>
                <a:ea typeface="Calibri" panose="020F0502020204030204" pitchFamily="34" charset="0"/>
              </a:rPr>
            </a:br>
            <a:endParaRPr lang="fi-FI" altLang="fi-FI" dirty="0"/>
          </a:p>
          <a:p>
            <a:pPr>
              <a:lnSpc>
                <a:spcPct val="80000"/>
              </a:lnSpc>
              <a:defRPr/>
            </a:pPr>
            <a:endParaRPr lang="fi-FI" altLang="fi-FI"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Otsikko 1">
            <a:extLst>
              <a:ext uri="{FF2B5EF4-FFF2-40B4-BE49-F238E27FC236}">
                <a16:creationId xmlns:a16="http://schemas.microsoft.com/office/drawing/2014/main" id="{D5BCF433-C016-4E9F-8C12-6BC74B2922D6}"/>
              </a:ext>
            </a:extLst>
          </p:cNvPr>
          <p:cNvSpPr>
            <a:spLocks noGrp="1" noChangeArrowheads="1"/>
          </p:cNvSpPr>
          <p:nvPr>
            <p:ph type="title"/>
          </p:nvPr>
        </p:nvSpPr>
        <p:spPr/>
        <p:txBody>
          <a:bodyPr/>
          <a:lstStyle/>
          <a:p>
            <a:r>
              <a:rPr lang="fi-FI" altLang="fi-FI"/>
              <a:t>Hyvän auditoijan ominaisuudet</a:t>
            </a:r>
          </a:p>
        </p:txBody>
      </p:sp>
      <p:sp>
        <p:nvSpPr>
          <p:cNvPr id="3" name="Sisällön paikkamerkki 2">
            <a:extLst>
              <a:ext uri="{FF2B5EF4-FFF2-40B4-BE49-F238E27FC236}">
                <a16:creationId xmlns:a16="http://schemas.microsoft.com/office/drawing/2014/main" id="{20664A69-528C-4E18-81D0-DBA46896B6A8}"/>
              </a:ext>
            </a:extLst>
          </p:cNvPr>
          <p:cNvSpPr>
            <a:spLocks noGrp="1"/>
          </p:cNvSpPr>
          <p:nvPr>
            <p:ph type="body" sz="half" idx="10"/>
          </p:nvPr>
        </p:nvSpPr>
        <p:spPr>
          <a:xfrm>
            <a:off x="827584" y="1347614"/>
            <a:ext cx="7560840" cy="2808312"/>
          </a:xfrm>
        </p:spPr>
        <p:txBody>
          <a:bodyPr>
            <a:normAutofit fontScale="92500" lnSpcReduction="10000"/>
          </a:bodyPr>
          <a:lstStyle/>
          <a:p>
            <a:pPr marL="194424" indent="-194424">
              <a:buFont typeface="Arial" pitchFamily="34" charset="0"/>
              <a:buChar char="•"/>
              <a:defRPr/>
            </a:pPr>
            <a:r>
              <a:rPr lang="fi-FI" sz="1361" dirty="0"/>
              <a:t>Rehellinen</a:t>
            </a:r>
          </a:p>
          <a:p>
            <a:pPr marL="194424" indent="-194424">
              <a:buFont typeface="Arial" pitchFamily="34" charset="0"/>
              <a:buChar char="•"/>
              <a:defRPr/>
            </a:pPr>
            <a:r>
              <a:rPr lang="fi-FI" sz="1361" dirty="0"/>
              <a:t>Avoin, halukkuus katsoa asioita monelta kannalta sulkematta mitään pois</a:t>
            </a:r>
          </a:p>
          <a:p>
            <a:pPr marL="194424" indent="-194424">
              <a:buFont typeface="Arial" pitchFamily="34" charset="0"/>
              <a:buChar char="•"/>
              <a:defRPr/>
            </a:pPr>
            <a:r>
              <a:rPr lang="fi-FI" sz="1361" dirty="0"/>
              <a:t>Diplomaattinen ihmisten käsittelyssä</a:t>
            </a:r>
          </a:p>
          <a:p>
            <a:pPr marL="194424" indent="-194424">
              <a:buFont typeface="Arial" pitchFamily="34" charset="0"/>
              <a:buChar char="•"/>
              <a:defRPr/>
            </a:pPr>
            <a:r>
              <a:rPr lang="fi-FI" sz="1361" dirty="0"/>
              <a:t>Havaintokykyinen</a:t>
            </a:r>
          </a:p>
          <a:p>
            <a:pPr marL="194424" indent="-194424">
              <a:buFont typeface="Arial" pitchFamily="34" charset="0"/>
              <a:buChar char="•"/>
              <a:defRPr/>
            </a:pPr>
            <a:r>
              <a:rPr lang="fi-FI" sz="1361" dirty="0"/>
              <a:t>Omaksumiskykyinen</a:t>
            </a:r>
          </a:p>
          <a:p>
            <a:pPr marL="194424" indent="-194424">
              <a:buFont typeface="Arial" pitchFamily="34" charset="0"/>
              <a:buChar char="•"/>
              <a:defRPr/>
            </a:pPr>
            <a:r>
              <a:rPr lang="fi-FI" sz="1361" dirty="0"/>
              <a:t>Sitkeä</a:t>
            </a:r>
          </a:p>
          <a:p>
            <a:pPr marL="194424" indent="-194424">
              <a:buFont typeface="Arial" pitchFamily="34" charset="0"/>
              <a:buChar char="•"/>
              <a:defRPr/>
            </a:pPr>
            <a:r>
              <a:rPr lang="fi-FI" sz="1361" dirty="0"/>
              <a:t>Päättäväinen</a:t>
            </a:r>
          </a:p>
          <a:p>
            <a:pPr marL="194424" indent="-194424">
              <a:buFont typeface="Arial" pitchFamily="34" charset="0"/>
              <a:buChar char="•"/>
              <a:defRPr/>
            </a:pPr>
            <a:r>
              <a:rPr lang="fi-FI" sz="1361" dirty="0"/>
              <a:t>Itsenäinen, mutta sosiaalinen, ei muiden vietävissä</a:t>
            </a:r>
          </a:p>
          <a:p>
            <a:pPr marL="194424" indent="-194424">
              <a:buFont typeface="Arial" pitchFamily="34" charset="0"/>
              <a:buChar char="•"/>
              <a:defRPr/>
            </a:pPr>
            <a:r>
              <a:rPr lang="fi-FI" sz="1361" dirty="0"/>
              <a:t>Rohkeus, pysyminen faktojen takana mahdollisesta painostuksesta huolimatta</a:t>
            </a:r>
          </a:p>
          <a:p>
            <a:pPr marL="194424" indent="-194424">
              <a:buFont typeface="Arial" pitchFamily="34" charset="0"/>
              <a:buChar char="•"/>
              <a:defRPr/>
            </a:pPr>
            <a:r>
              <a:rPr lang="fi-FI" sz="1361" dirty="0"/>
              <a:t>Kehittymishaluinen</a:t>
            </a:r>
          </a:p>
          <a:p>
            <a:pPr marL="194424" indent="-194424">
              <a:buFont typeface="Arial" pitchFamily="34" charset="0"/>
              <a:buChar char="•"/>
              <a:defRPr/>
            </a:pPr>
            <a:r>
              <a:rPr lang="fi-FI" sz="1361" dirty="0"/>
              <a:t>Kulttuureihin sopeutuvainen</a:t>
            </a:r>
          </a:p>
          <a:p>
            <a:pPr marL="194424" indent="-194424">
              <a:buFont typeface="Arial" pitchFamily="34" charset="0"/>
              <a:buChar char="•"/>
              <a:defRPr/>
            </a:pPr>
            <a:r>
              <a:rPr lang="fi-FI" sz="1361" dirty="0"/>
              <a:t>Yhteistyötaitoinen auditointitiimissä ja asiakkaiden kanssa</a:t>
            </a:r>
          </a:p>
          <a:p>
            <a:pPr>
              <a:defRPr/>
            </a:pPr>
            <a:endParaRPr lang="fi-FI" sz="136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E717D467-D517-4C91-A5AD-0D08F97BE1A9}"/>
              </a:ext>
            </a:extLst>
          </p:cNvPr>
          <p:cNvSpPr>
            <a:spLocks noGrp="1"/>
          </p:cNvSpPr>
          <p:nvPr>
            <p:ph type="body" sz="half" idx="10"/>
          </p:nvPr>
        </p:nvSpPr>
        <p:spPr/>
        <p:txBody>
          <a:bodyPr/>
          <a:lstStyle/>
          <a:p>
            <a:r>
              <a:rPr lang="fi-FI" dirty="0"/>
              <a:t>Tämä auditointikoulutus on osa HEALINT-hanketta, jossa </a:t>
            </a:r>
            <a:r>
              <a:rPr lang="sl-SI" dirty="0"/>
              <a:t>tuotetaan sellaisia työkaluja, joilla tuetaan korkeakouluja ja terveydenhuollon organisaatioita tarjoamaan korkealaatuista, kansainvälisiin standardeihin ja ohjeisiin perustuvaa kansainvälistä harjoittelua. </a:t>
            </a:r>
            <a:endParaRPr lang="fi-FI" dirty="0"/>
          </a:p>
          <a:p>
            <a:r>
              <a:rPr lang="fi-FI" dirty="0"/>
              <a:t>Samkin vastuulla olevassa osiossa rakennetaan auditointikoulutus, jossa koulutetaan korkeakoulujen toimijat auditoimaan terveydenhuollon organisaatioita hankkeessa tuotetun auditointilomakkeen avulla.</a:t>
            </a:r>
          </a:p>
        </p:txBody>
      </p:sp>
    </p:spTree>
    <p:extLst>
      <p:ext uri="{BB962C8B-B14F-4D97-AF65-F5344CB8AC3E}">
        <p14:creationId xmlns:p14="http://schemas.microsoft.com/office/powerpoint/2010/main" val="2898402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Otsikko 1">
            <a:extLst>
              <a:ext uri="{FF2B5EF4-FFF2-40B4-BE49-F238E27FC236}">
                <a16:creationId xmlns:a16="http://schemas.microsoft.com/office/drawing/2014/main" id="{408DA271-905B-4F33-940F-D6B94A95EB3A}"/>
              </a:ext>
            </a:extLst>
          </p:cNvPr>
          <p:cNvSpPr>
            <a:spLocks noGrp="1" noChangeArrowheads="1"/>
          </p:cNvSpPr>
          <p:nvPr>
            <p:ph type="title"/>
          </p:nvPr>
        </p:nvSpPr>
        <p:spPr>
          <a:xfrm>
            <a:off x="1907704" y="0"/>
            <a:ext cx="5243513" cy="562991"/>
          </a:xfrm>
        </p:spPr>
        <p:txBody>
          <a:bodyPr/>
          <a:lstStyle/>
          <a:p>
            <a:r>
              <a:rPr lang="fi-FI" altLang="fi-FI" dirty="0"/>
              <a:t>Auditointiprosessi</a:t>
            </a:r>
          </a:p>
        </p:txBody>
      </p:sp>
      <p:pic>
        <p:nvPicPr>
          <p:cNvPr id="16387" name="Picture 3">
            <a:extLst>
              <a:ext uri="{FF2B5EF4-FFF2-40B4-BE49-F238E27FC236}">
                <a16:creationId xmlns:a16="http://schemas.microsoft.com/office/drawing/2014/main" id="{723AA1C1-32A4-4AF9-82FB-24160943D692}"/>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539552" y="562991"/>
            <a:ext cx="6840760" cy="3923284"/>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3BA0E9C-3B35-4414-A132-4F09DB644417}"/>
              </a:ext>
            </a:extLst>
          </p:cNvPr>
          <p:cNvSpPr>
            <a:spLocks noGrp="1"/>
          </p:cNvSpPr>
          <p:nvPr>
            <p:ph type="title"/>
          </p:nvPr>
        </p:nvSpPr>
        <p:spPr>
          <a:xfrm>
            <a:off x="683568" y="186761"/>
            <a:ext cx="7056784" cy="500212"/>
          </a:xfrm>
        </p:spPr>
        <p:txBody>
          <a:bodyPr/>
          <a:lstStyle/>
          <a:p>
            <a:r>
              <a:rPr lang="fi-FI" dirty="0"/>
              <a:t>Auditoinnin rakenne</a:t>
            </a:r>
          </a:p>
        </p:txBody>
      </p:sp>
      <p:sp>
        <p:nvSpPr>
          <p:cNvPr id="4" name="Pyöristetty suorakulmio 3"/>
          <p:cNvSpPr/>
          <p:nvPr/>
        </p:nvSpPr>
        <p:spPr>
          <a:xfrm>
            <a:off x="1259632" y="627535"/>
            <a:ext cx="5904656" cy="3960440"/>
          </a:xfrm>
          <a:prstGeom prst="roundRect">
            <a:avLst>
              <a:gd name="adj" fmla="val 3722"/>
            </a:avLst>
          </a:prstGeom>
          <a:solidFill>
            <a:srgbClr val="00B0F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5" name="Pyöristetty suorakulmio 4"/>
          <p:cNvSpPr/>
          <p:nvPr/>
        </p:nvSpPr>
        <p:spPr>
          <a:xfrm>
            <a:off x="2477418" y="785913"/>
            <a:ext cx="1728192" cy="28803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lnSpc>
                <a:spcPts val="1000"/>
              </a:lnSpc>
            </a:pPr>
            <a:r>
              <a:rPr lang="fi-FI" sz="1100" dirty="0"/>
              <a:t>Päätös auditoinnista</a:t>
            </a:r>
          </a:p>
        </p:txBody>
      </p:sp>
      <p:sp>
        <p:nvSpPr>
          <p:cNvPr id="7" name="Pyöristetty suorakulmio 6"/>
          <p:cNvSpPr/>
          <p:nvPr/>
        </p:nvSpPr>
        <p:spPr>
          <a:xfrm>
            <a:off x="2479576" y="1198705"/>
            <a:ext cx="1728192" cy="26516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lnSpc>
                <a:spcPts val="1000"/>
              </a:lnSpc>
            </a:pPr>
            <a:r>
              <a:rPr lang="fi-FI" sz="1100" dirty="0"/>
              <a:t>Auditoinnin suunnittelu</a:t>
            </a:r>
          </a:p>
        </p:txBody>
      </p:sp>
      <p:sp>
        <p:nvSpPr>
          <p:cNvPr id="8" name="Pyöristetty suorakulmio 7"/>
          <p:cNvSpPr/>
          <p:nvPr/>
        </p:nvSpPr>
        <p:spPr>
          <a:xfrm>
            <a:off x="2472004" y="1575369"/>
            <a:ext cx="1728192" cy="32290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lnSpc>
                <a:spcPts val="1000"/>
              </a:lnSpc>
            </a:pPr>
            <a:r>
              <a:rPr lang="fi-FI" sz="1100" dirty="0"/>
              <a:t>Auditoinnin yleisesittely</a:t>
            </a:r>
          </a:p>
          <a:p>
            <a:pPr algn="ctr">
              <a:lnSpc>
                <a:spcPts val="1000"/>
              </a:lnSpc>
            </a:pPr>
            <a:r>
              <a:rPr lang="fi-FI" sz="1100" dirty="0"/>
              <a:t>(aloituskokous)</a:t>
            </a:r>
          </a:p>
        </p:txBody>
      </p:sp>
      <p:sp>
        <p:nvSpPr>
          <p:cNvPr id="9" name="Pyöristetty suorakulmio 8"/>
          <p:cNvSpPr/>
          <p:nvPr/>
        </p:nvSpPr>
        <p:spPr>
          <a:xfrm>
            <a:off x="2109563" y="3922990"/>
            <a:ext cx="2427211" cy="482369"/>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lnSpc>
                <a:spcPts val="1000"/>
              </a:lnSpc>
            </a:pPr>
            <a:r>
              <a:rPr lang="fi-FI" sz="1100" dirty="0"/>
              <a:t>Kehityssuunnitelman laadinta</a:t>
            </a:r>
          </a:p>
          <a:p>
            <a:pPr algn="ctr">
              <a:lnSpc>
                <a:spcPts val="1000"/>
              </a:lnSpc>
            </a:pPr>
            <a:r>
              <a:rPr lang="fi-FI" sz="1100" dirty="0"/>
              <a:t>Korjaavat toimenpiteet </a:t>
            </a:r>
          </a:p>
          <a:p>
            <a:pPr algn="ctr">
              <a:lnSpc>
                <a:spcPts val="1000"/>
              </a:lnSpc>
            </a:pPr>
            <a:r>
              <a:rPr lang="fi-FI" sz="1100" dirty="0"/>
              <a:t>Seuranta</a:t>
            </a:r>
          </a:p>
        </p:txBody>
      </p:sp>
      <p:sp>
        <p:nvSpPr>
          <p:cNvPr id="10" name="Pyöristetty suorakulmio 9"/>
          <p:cNvSpPr/>
          <p:nvPr/>
        </p:nvSpPr>
        <p:spPr>
          <a:xfrm>
            <a:off x="2462741" y="3480603"/>
            <a:ext cx="1728192" cy="31022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lnSpc>
                <a:spcPts val="1000"/>
              </a:lnSpc>
            </a:pPr>
            <a:r>
              <a:rPr lang="fi-FI" sz="1100" dirty="0"/>
              <a:t>Kirjallisen raportin laadinta</a:t>
            </a:r>
          </a:p>
        </p:txBody>
      </p:sp>
      <p:sp>
        <p:nvSpPr>
          <p:cNvPr id="11" name="Pyöristetty suorakulmio 10"/>
          <p:cNvSpPr/>
          <p:nvPr/>
        </p:nvSpPr>
        <p:spPr>
          <a:xfrm>
            <a:off x="2467012" y="2858303"/>
            <a:ext cx="1728192" cy="49174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nSpc>
                <a:spcPts val="1000"/>
              </a:lnSpc>
            </a:pPr>
            <a:r>
              <a:rPr lang="fi-FI" sz="1100" dirty="0"/>
              <a:t>Päätöskokous</a:t>
            </a:r>
          </a:p>
          <a:p>
            <a:pPr marL="171450" indent="-171450">
              <a:lnSpc>
                <a:spcPts val="1000"/>
              </a:lnSpc>
              <a:buFont typeface="Arial" panose="020B0604020202020204" pitchFamily="34" charset="0"/>
              <a:buChar char="•"/>
            </a:pPr>
            <a:r>
              <a:rPr lang="fi-FI" sz="1100" dirty="0"/>
              <a:t>Tulosten esittely</a:t>
            </a:r>
          </a:p>
          <a:p>
            <a:pPr marL="171450" indent="-171450">
              <a:lnSpc>
                <a:spcPts val="1000"/>
              </a:lnSpc>
              <a:buFont typeface="Arial" panose="020B0604020202020204" pitchFamily="34" charset="0"/>
              <a:buChar char="•"/>
            </a:pPr>
            <a:r>
              <a:rPr lang="fi-FI" sz="1100" dirty="0"/>
              <a:t>Jatkotoimienpiteet </a:t>
            </a:r>
          </a:p>
        </p:txBody>
      </p:sp>
      <p:sp>
        <p:nvSpPr>
          <p:cNvPr id="12" name="Pyöristetty suorakulmio 11"/>
          <p:cNvSpPr/>
          <p:nvPr/>
        </p:nvSpPr>
        <p:spPr>
          <a:xfrm>
            <a:off x="1931308" y="2013045"/>
            <a:ext cx="2816458" cy="71334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nSpc>
                <a:spcPts val="1000"/>
              </a:lnSpc>
            </a:pPr>
            <a:r>
              <a:rPr lang="fi-FI" sz="1100" dirty="0"/>
              <a:t>Auditointi</a:t>
            </a:r>
          </a:p>
          <a:p>
            <a:pPr marL="171450" indent="-171450">
              <a:lnSpc>
                <a:spcPts val="1000"/>
              </a:lnSpc>
              <a:buFont typeface="Arial" panose="020B0604020202020204" pitchFamily="34" charset="0"/>
              <a:buChar char="•"/>
            </a:pPr>
            <a:r>
              <a:rPr lang="fi-FI" sz="1100" dirty="0"/>
              <a:t>Dokumenttien tutkiminen (ohjeet, tulosdokumentit)</a:t>
            </a:r>
          </a:p>
          <a:p>
            <a:pPr marL="171450" indent="-171450">
              <a:lnSpc>
                <a:spcPts val="1000"/>
              </a:lnSpc>
              <a:buFont typeface="Arial" panose="020B0604020202020204" pitchFamily="34" charset="0"/>
              <a:buChar char="•"/>
            </a:pPr>
            <a:r>
              <a:rPr lang="fi-FI" sz="1100" dirty="0"/>
              <a:t>Haastattelut ja toiminnan tarkastelu</a:t>
            </a:r>
          </a:p>
          <a:p>
            <a:pPr marL="171450" indent="-171450">
              <a:lnSpc>
                <a:spcPts val="1000"/>
              </a:lnSpc>
              <a:buFont typeface="Arial" panose="020B0604020202020204" pitchFamily="34" charset="0"/>
              <a:buChar char="•"/>
            </a:pPr>
            <a:r>
              <a:rPr lang="fi-FI" sz="1100" dirty="0"/>
              <a:t>Havaintojen teko ja kirjaus</a:t>
            </a:r>
          </a:p>
        </p:txBody>
      </p:sp>
      <p:sp>
        <p:nvSpPr>
          <p:cNvPr id="13" name="Alanuoli 12"/>
          <p:cNvSpPr/>
          <p:nvPr/>
        </p:nvSpPr>
        <p:spPr>
          <a:xfrm>
            <a:off x="3126194" y="1097953"/>
            <a:ext cx="432048" cy="8637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 name="Alanuoli 14"/>
          <p:cNvSpPr/>
          <p:nvPr/>
        </p:nvSpPr>
        <p:spPr>
          <a:xfrm>
            <a:off x="3119844" y="1482185"/>
            <a:ext cx="432048" cy="8637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 name="Alanuoli 15"/>
          <p:cNvSpPr/>
          <p:nvPr/>
        </p:nvSpPr>
        <p:spPr>
          <a:xfrm>
            <a:off x="3119663" y="1917651"/>
            <a:ext cx="432048" cy="8637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 name="Alanuoli 16"/>
          <p:cNvSpPr/>
          <p:nvPr/>
        </p:nvSpPr>
        <p:spPr>
          <a:xfrm>
            <a:off x="3113313" y="2751201"/>
            <a:ext cx="432048" cy="8637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 name="Alanuoli 17"/>
          <p:cNvSpPr/>
          <p:nvPr/>
        </p:nvSpPr>
        <p:spPr>
          <a:xfrm>
            <a:off x="3113313" y="3374058"/>
            <a:ext cx="432048" cy="8637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9" name="Alanuoli 18"/>
          <p:cNvSpPr/>
          <p:nvPr/>
        </p:nvSpPr>
        <p:spPr>
          <a:xfrm>
            <a:off x="3106963" y="3815638"/>
            <a:ext cx="432048" cy="8637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cxnSp>
        <p:nvCxnSpPr>
          <p:cNvPr id="21" name="Suora yhdysviiva 20"/>
          <p:cNvCxnSpPr>
            <a:stCxn id="9" idx="2"/>
          </p:cNvCxnSpPr>
          <p:nvPr/>
        </p:nvCxnSpPr>
        <p:spPr>
          <a:xfrm flipH="1">
            <a:off x="3323168" y="4405359"/>
            <a:ext cx="1" cy="9790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uora yhdysviiva 22"/>
          <p:cNvCxnSpPr/>
          <p:nvPr/>
        </p:nvCxnSpPr>
        <p:spPr>
          <a:xfrm flipH="1" flipV="1">
            <a:off x="1691680" y="4492082"/>
            <a:ext cx="1650538"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uora yhdysviiva 24"/>
          <p:cNvCxnSpPr/>
          <p:nvPr/>
        </p:nvCxnSpPr>
        <p:spPr>
          <a:xfrm>
            <a:off x="1689931" y="912193"/>
            <a:ext cx="17662" cy="359107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uora nuoliyhdysviiva 30"/>
          <p:cNvCxnSpPr/>
          <p:nvPr/>
        </p:nvCxnSpPr>
        <p:spPr>
          <a:xfrm>
            <a:off x="1689931" y="929929"/>
            <a:ext cx="75375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kstiruutu 32"/>
          <p:cNvSpPr txBox="1"/>
          <p:nvPr/>
        </p:nvSpPr>
        <p:spPr>
          <a:xfrm>
            <a:off x="5423396" y="611650"/>
            <a:ext cx="795893" cy="307777"/>
          </a:xfrm>
          <a:prstGeom prst="rect">
            <a:avLst/>
          </a:prstGeom>
          <a:noFill/>
        </p:spPr>
        <p:txBody>
          <a:bodyPr wrap="square" rtlCol="0">
            <a:spAutoFit/>
          </a:bodyPr>
          <a:lstStyle/>
          <a:p>
            <a:r>
              <a:rPr lang="fi-FI" sz="1400" b="1" dirty="0"/>
              <a:t>VASTUU</a:t>
            </a:r>
          </a:p>
        </p:txBody>
      </p:sp>
      <p:sp>
        <p:nvSpPr>
          <p:cNvPr id="34" name="Tekstiruutu 33"/>
          <p:cNvSpPr txBox="1"/>
          <p:nvPr/>
        </p:nvSpPr>
        <p:spPr>
          <a:xfrm>
            <a:off x="5424805" y="912193"/>
            <a:ext cx="1296144" cy="3554819"/>
          </a:xfrm>
          <a:prstGeom prst="rect">
            <a:avLst/>
          </a:prstGeom>
          <a:noFill/>
        </p:spPr>
        <p:txBody>
          <a:bodyPr wrap="square" rtlCol="0">
            <a:spAutoFit/>
          </a:bodyPr>
          <a:lstStyle/>
          <a:p>
            <a:pPr>
              <a:lnSpc>
                <a:spcPts val="1000"/>
              </a:lnSpc>
            </a:pPr>
            <a:r>
              <a:rPr lang="fi-FI" sz="1200" dirty="0"/>
              <a:t>Johto</a:t>
            </a:r>
          </a:p>
          <a:p>
            <a:pPr>
              <a:lnSpc>
                <a:spcPts val="1000"/>
              </a:lnSpc>
            </a:pPr>
            <a:endParaRPr lang="fi-FI" sz="1200" dirty="0"/>
          </a:p>
          <a:p>
            <a:pPr>
              <a:lnSpc>
                <a:spcPts val="1000"/>
              </a:lnSpc>
            </a:pPr>
            <a:endParaRPr lang="fi-FI" sz="1200" dirty="0"/>
          </a:p>
          <a:p>
            <a:pPr>
              <a:lnSpc>
                <a:spcPts val="1000"/>
              </a:lnSpc>
            </a:pPr>
            <a:r>
              <a:rPr lang="fi-FI" sz="1200" dirty="0"/>
              <a:t>Auditoija(t)</a:t>
            </a:r>
          </a:p>
          <a:p>
            <a:pPr>
              <a:lnSpc>
                <a:spcPts val="1000"/>
              </a:lnSpc>
            </a:pPr>
            <a:endParaRPr lang="fi-FI" sz="1200" dirty="0"/>
          </a:p>
          <a:p>
            <a:pPr>
              <a:lnSpc>
                <a:spcPts val="1000"/>
              </a:lnSpc>
            </a:pPr>
            <a:endParaRPr lang="fi-FI" sz="1200" dirty="0"/>
          </a:p>
          <a:p>
            <a:pPr>
              <a:lnSpc>
                <a:spcPts val="1000"/>
              </a:lnSpc>
            </a:pPr>
            <a:r>
              <a:rPr lang="fi-FI" sz="1200" dirty="0"/>
              <a:t>Auditoija(t)</a:t>
            </a:r>
          </a:p>
          <a:p>
            <a:pPr>
              <a:lnSpc>
                <a:spcPts val="1000"/>
              </a:lnSpc>
            </a:pPr>
            <a:endParaRPr lang="fi-FI" sz="1200" dirty="0"/>
          </a:p>
          <a:p>
            <a:pPr>
              <a:lnSpc>
                <a:spcPts val="1000"/>
              </a:lnSpc>
            </a:pPr>
            <a:endParaRPr lang="fi-FI" sz="1200" dirty="0"/>
          </a:p>
          <a:p>
            <a:pPr>
              <a:lnSpc>
                <a:spcPts val="1000"/>
              </a:lnSpc>
            </a:pPr>
            <a:endParaRPr lang="fi-FI" sz="1200" dirty="0"/>
          </a:p>
          <a:p>
            <a:pPr>
              <a:lnSpc>
                <a:spcPts val="1000"/>
              </a:lnSpc>
            </a:pPr>
            <a:endParaRPr lang="fi-FI" sz="1200" dirty="0"/>
          </a:p>
          <a:p>
            <a:pPr>
              <a:lnSpc>
                <a:spcPts val="1000"/>
              </a:lnSpc>
            </a:pPr>
            <a:r>
              <a:rPr lang="fi-FI" sz="1200" dirty="0"/>
              <a:t>Auditoija(t)</a:t>
            </a:r>
          </a:p>
          <a:p>
            <a:pPr>
              <a:lnSpc>
                <a:spcPts val="1000"/>
              </a:lnSpc>
            </a:pPr>
            <a:endParaRPr lang="fi-FI" sz="1200" dirty="0"/>
          </a:p>
          <a:p>
            <a:pPr>
              <a:lnSpc>
                <a:spcPts val="1000"/>
              </a:lnSpc>
            </a:pPr>
            <a:endParaRPr lang="fi-FI" sz="1200" dirty="0"/>
          </a:p>
          <a:p>
            <a:pPr>
              <a:lnSpc>
                <a:spcPts val="1000"/>
              </a:lnSpc>
            </a:pPr>
            <a:endParaRPr lang="fi-FI" sz="1200" dirty="0"/>
          </a:p>
          <a:p>
            <a:pPr>
              <a:lnSpc>
                <a:spcPts val="1000"/>
              </a:lnSpc>
            </a:pPr>
            <a:endParaRPr lang="fi-FI" sz="1200" dirty="0"/>
          </a:p>
          <a:p>
            <a:pPr>
              <a:lnSpc>
                <a:spcPts val="1000"/>
              </a:lnSpc>
            </a:pPr>
            <a:r>
              <a:rPr lang="fi-FI" sz="1200" dirty="0"/>
              <a:t>Auditoija(t)</a:t>
            </a:r>
          </a:p>
          <a:p>
            <a:pPr>
              <a:lnSpc>
                <a:spcPts val="1000"/>
              </a:lnSpc>
            </a:pPr>
            <a:endParaRPr lang="fi-FI" sz="1200" dirty="0"/>
          </a:p>
          <a:p>
            <a:pPr>
              <a:lnSpc>
                <a:spcPts val="1000"/>
              </a:lnSpc>
            </a:pPr>
            <a:endParaRPr lang="fi-FI" sz="1200" dirty="0"/>
          </a:p>
          <a:p>
            <a:pPr>
              <a:lnSpc>
                <a:spcPts val="1000"/>
              </a:lnSpc>
            </a:pPr>
            <a:endParaRPr lang="fi-FI" sz="1200" dirty="0"/>
          </a:p>
          <a:p>
            <a:pPr>
              <a:lnSpc>
                <a:spcPts val="1000"/>
              </a:lnSpc>
            </a:pPr>
            <a:endParaRPr lang="fi-FI" sz="1200" dirty="0"/>
          </a:p>
          <a:p>
            <a:pPr>
              <a:lnSpc>
                <a:spcPts val="1000"/>
              </a:lnSpc>
            </a:pPr>
            <a:r>
              <a:rPr lang="fi-FI" sz="1200" dirty="0"/>
              <a:t>Auditoija(t)</a:t>
            </a:r>
          </a:p>
          <a:p>
            <a:pPr>
              <a:lnSpc>
                <a:spcPts val="1000"/>
              </a:lnSpc>
            </a:pPr>
            <a:endParaRPr lang="fi-FI" sz="1200" dirty="0"/>
          </a:p>
          <a:p>
            <a:pPr>
              <a:lnSpc>
                <a:spcPts val="1000"/>
              </a:lnSpc>
            </a:pPr>
            <a:endParaRPr lang="fi-FI" sz="1200" dirty="0"/>
          </a:p>
          <a:p>
            <a:pPr>
              <a:lnSpc>
                <a:spcPts val="1000"/>
              </a:lnSpc>
            </a:pPr>
            <a:endParaRPr lang="fi-FI" sz="1200" dirty="0"/>
          </a:p>
          <a:p>
            <a:pPr>
              <a:lnSpc>
                <a:spcPts val="1000"/>
              </a:lnSpc>
            </a:pPr>
            <a:r>
              <a:rPr lang="fi-FI" sz="1200" dirty="0"/>
              <a:t>Johto</a:t>
            </a:r>
          </a:p>
        </p:txBody>
      </p:sp>
    </p:spTree>
    <p:extLst>
      <p:ext uri="{BB962C8B-B14F-4D97-AF65-F5344CB8AC3E}">
        <p14:creationId xmlns:p14="http://schemas.microsoft.com/office/powerpoint/2010/main" val="3272197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1DA4664-62F4-4B8F-AB15-6321AC0AEE8E}"/>
              </a:ext>
            </a:extLst>
          </p:cNvPr>
          <p:cNvSpPr>
            <a:spLocks noGrp="1"/>
          </p:cNvSpPr>
          <p:nvPr>
            <p:ph type="title"/>
          </p:nvPr>
        </p:nvSpPr>
        <p:spPr>
          <a:xfrm>
            <a:off x="323528" y="415354"/>
            <a:ext cx="7920880" cy="857250"/>
          </a:xfrm>
        </p:spPr>
        <p:txBody>
          <a:bodyPr/>
          <a:lstStyle/>
          <a:p>
            <a:r>
              <a:rPr lang="fi-FI" dirty="0"/>
              <a:t>Auditoinnin työnjako</a:t>
            </a:r>
          </a:p>
        </p:txBody>
      </p:sp>
      <p:sp>
        <p:nvSpPr>
          <p:cNvPr id="3" name="Tekstin paikkamerkki 2">
            <a:extLst>
              <a:ext uri="{FF2B5EF4-FFF2-40B4-BE49-F238E27FC236}">
                <a16:creationId xmlns:a16="http://schemas.microsoft.com/office/drawing/2014/main" id="{101BC051-9C2C-4995-A819-9E7208CB099E}"/>
              </a:ext>
            </a:extLst>
          </p:cNvPr>
          <p:cNvSpPr>
            <a:spLocks noGrp="1"/>
          </p:cNvSpPr>
          <p:nvPr>
            <p:ph type="body" sz="half" idx="10"/>
          </p:nvPr>
        </p:nvSpPr>
        <p:spPr>
          <a:xfrm>
            <a:off x="827584" y="1563638"/>
            <a:ext cx="7560840" cy="2592288"/>
          </a:xfrm>
        </p:spPr>
        <p:txBody>
          <a:bodyPr>
            <a:normAutofit/>
          </a:bodyPr>
          <a:lstStyle/>
          <a:p>
            <a:r>
              <a:rPr lang="fi-FI" sz="1400" dirty="0"/>
              <a:t>Auditoinnit tehdään usein pareittain. Näin voidaan yhdessä keskustella kohteen vahvuuksista ja kehittämishaasteista ja käyttää auditointiin varattu aika tehokkaasti.</a:t>
            </a:r>
          </a:p>
          <a:p>
            <a:r>
              <a:rPr lang="fi-FI" sz="1400" dirty="0"/>
              <a:t>Ennen auditointia: kuka vastaa ja hoitaa etukäteisvalmistelut</a:t>
            </a:r>
          </a:p>
          <a:p>
            <a:r>
              <a:rPr lang="fi-FI" sz="1400" dirty="0"/>
              <a:t>Auditoinnin aloituskokous: puheenjohtajana toimiminen, kirjaaminen</a:t>
            </a:r>
          </a:p>
          <a:p>
            <a:r>
              <a:rPr lang="fi-FI" sz="1400" dirty="0"/>
              <a:t>Haastattelujen aikana: kysymysten esittäminen/havaintojen kirjaaminen</a:t>
            </a:r>
          </a:p>
          <a:p>
            <a:r>
              <a:rPr lang="fi-FI" sz="1400" dirty="0"/>
              <a:t>Päätöskokous: puheenjohtajana toimiminen, palautteen/yhteenvedon esittely, kirjaaminen</a:t>
            </a:r>
          </a:p>
          <a:p>
            <a:r>
              <a:rPr lang="fi-FI" sz="1400" dirty="0"/>
              <a:t>Auditointiraportin laatiminen</a:t>
            </a:r>
          </a:p>
          <a:p>
            <a:endParaRPr lang="fi-FI" sz="1400" dirty="0"/>
          </a:p>
        </p:txBody>
      </p:sp>
    </p:spTree>
    <p:extLst>
      <p:ext uri="{BB962C8B-B14F-4D97-AF65-F5344CB8AC3E}">
        <p14:creationId xmlns:p14="http://schemas.microsoft.com/office/powerpoint/2010/main" val="3517046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Otsikko 1">
            <a:extLst>
              <a:ext uri="{FF2B5EF4-FFF2-40B4-BE49-F238E27FC236}">
                <a16:creationId xmlns:a16="http://schemas.microsoft.com/office/drawing/2014/main" id="{52A1B7FB-8CCD-458C-BF0D-AE7D597630A9}"/>
              </a:ext>
            </a:extLst>
          </p:cNvPr>
          <p:cNvSpPr>
            <a:spLocks noGrp="1" noChangeArrowheads="1"/>
          </p:cNvSpPr>
          <p:nvPr>
            <p:ph type="title"/>
          </p:nvPr>
        </p:nvSpPr>
        <p:spPr>
          <a:xfrm>
            <a:off x="0" y="415354"/>
            <a:ext cx="9144000" cy="716236"/>
          </a:xfrm>
        </p:spPr>
        <p:txBody>
          <a:bodyPr/>
          <a:lstStyle/>
          <a:p>
            <a:r>
              <a:rPr lang="fi-FI" altLang="fi-FI" dirty="0"/>
              <a:t>Auditointiohjelma</a:t>
            </a:r>
          </a:p>
        </p:txBody>
      </p:sp>
      <p:sp>
        <p:nvSpPr>
          <p:cNvPr id="3" name="Sisällön paikkamerkki 2">
            <a:extLst>
              <a:ext uri="{FF2B5EF4-FFF2-40B4-BE49-F238E27FC236}">
                <a16:creationId xmlns:a16="http://schemas.microsoft.com/office/drawing/2014/main" id="{C16CC049-B866-4D99-A481-D37A5FAACF2C}"/>
              </a:ext>
            </a:extLst>
          </p:cNvPr>
          <p:cNvSpPr>
            <a:spLocks noGrp="1"/>
          </p:cNvSpPr>
          <p:nvPr>
            <p:ph type="body" sz="half" idx="10"/>
          </p:nvPr>
        </p:nvSpPr>
        <p:spPr>
          <a:xfrm>
            <a:off x="827584" y="1203598"/>
            <a:ext cx="7560840" cy="3096344"/>
          </a:xfrm>
        </p:spPr>
        <p:txBody>
          <a:bodyPr>
            <a:normAutofit/>
          </a:bodyPr>
          <a:lstStyle/>
          <a:p>
            <a:pPr marL="194424" indent="-194424">
              <a:buFont typeface="Arial" pitchFamily="34" charset="0"/>
              <a:buChar char="•"/>
              <a:defRPr/>
            </a:pPr>
            <a:r>
              <a:rPr lang="fi-FI" sz="1225" dirty="0"/>
              <a:t>Auditoinnin tavoitteet</a:t>
            </a:r>
          </a:p>
          <a:p>
            <a:pPr marL="194424" indent="-194424">
              <a:buFont typeface="Arial" pitchFamily="34" charset="0"/>
              <a:buChar char="•"/>
              <a:defRPr/>
            </a:pPr>
            <a:r>
              <a:rPr lang="fi-FI" sz="1225" dirty="0"/>
              <a:t>Auditoinnin laajuus, auditointiin kuuluvat organisaatioyksiköt ja prosessit</a:t>
            </a:r>
          </a:p>
          <a:p>
            <a:pPr marL="194424" indent="-194424">
              <a:buFont typeface="Arial" pitchFamily="34" charset="0"/>
              <a:buChar char="•"/>
              <a:defRPr/>
            </a:pPr>
            <a:r>
              <a:rPr lang="fi-FI" sz="1225" dirty="0"/>
              <a:t>Auditoinnin kriteerit ja viiteaineistot</a:t>
            </a:r>
          </a:p>
          <a:p>
            <a:pPr marL="194424" indent="-194424">
              <a:buFont typeface="Arial" pitchFamily="34" charset="0"/>
              <a:buChar char="•"/>
              <a:defRPr/>
            </a:pPr>
            <a:r>
              <a:rPr lang="fi-FI" sz="1225" dirty="0"/>
              <a:t>Auditointikohteen yhteystiedot, paikat, joissa käydään, auditoinnin aikataulu ja auditoitavan kohteen kanssa sovitut kokoontumiset</a:t>
            </a:r>
          </a:p>
          <a:p>
            <a:pPr marL="194424" indent="-194424">
              <a:buFont typeface="Arial" pitchFamily="34" charset="0"/>
              <a:buChar char="•"/>
              <a:defRPr/>
            </a:pPr>
            <a:r>
              <a:rPr lang="fi-FI" sz="1225" dirty="0"/>
              <a:t>Auditoinnin lähestymistapa, auditoinnin tavoitteisiin sopeutettu näytön kerääminen </a:t>
            </a:r>
          </a:p>
          <a:p>
            <a:pPr marL="194424" indent="-194424">
              <a:buFont typeface="Arial" pitchFamily="34" charset="0"/>
              <a:buChar char="•"/>
              <a:defRPr/>
            </a:pPr>
            <a:r>
              <a:rPr lang="fi-FI" sz="1225" dirty="0"/>
              <a:t>Auditointitiimin kokoonpano, jokaisen vastuut ja jos tarpeen, oppaat ja tarkkailijat</a:t>
            </a:r>
          </a:p>
          <a:p>
            <a:pPr marL="194424" indent="-194424">
              <a:buFont typeface="Arial" pitchFamily="34" charset="0"/>
              <a:buChar char="•"/>
              <a:defRPr/>
            </a:pPr>
            <a:r>
              <a:rPr lang="fi-FI" sz="1225" dirty="0"/>
              <a:t>Auditoinnin kriittisiin kohteisiin suunnatut resurssit (ajankäyttö, auditoija, näyttö)</a:t>
            </a:r>
          </a:p>
          <a:p>
            <a:pPr marL="194424" indent="-194424">
              <a:buFont typeface="Arial" pitchFamily="34" charset="0"/>
              <a:buChar char="•"/>
              <a:defRPr/>
            </a:pPr>
            <a:r>
              <a:rPr lang="fi-FI" sz="1225" dirty="0"/>
              <a:t>Auditointikohteen edustaja</a:t>
            </a:r>
          </a:p>
          <a:p>
            <a:pPr marL="194424" indent="-194424">
              <a:buFont typeface="Arial" pitchFamily="34" charset="0"/>
              <a:buChar char="•"/>
              <a:defRPr/>
            </a:pPr>
            <a:r>
              <a:rPr lang="fi-FI" sz="1225" dirty="0"/>
              <a:t>Auditointiraportin perusrakenne (mitä raportoidaan)</a:t>
            </a:r>
          </a:p>
          <a:p>
            <a:pPr marL="194424" indent="-194424">
              <a:buFont typeface="Arial" pitchFamily="34" charset="0"/>
              <a:buChar char="•"/>
              <a:defRPr/>
            </a:pPr>
            <a:r>
              <a:rPr lang="fi-FI" sz="1225" dirty="0"/>
              <a:t>Tarvittaessa auditointiryhmän siirtymiset eri paikoista toisiin</a:t>
            </a:r>
          </a:p>
          <a:p>
            <a:pPr marL="194424" indent="-194424">
              <a:buFont typeface="Arial" pitchFamily="34" charset="0"/>
              <a:buChar char="•"/>
              <a:defRPr/>
            </a:pPr>
            <a:r>
              <a:rPr lang="fi-FI" sz="1225" dirty="0"/>
              <a:t>Auditointiin liittyvät epävarmuudet ja niihin liittyvät toimenpiteet</a:t>
            </a:r>
          </a:p>
          <a:p>
            <a:pPr marL="194424" indent="-194424">
              <a:buFont typeface="Arial" pitchFamily="34" charset="0"/>
              <a:buChar char="•"/>
              <a:defRPr/>
            </a:pPr>
            <a:r>
              <a:rPr lang="fi-FI" sz="1225" dirty="0"/>
              <a:t>Auditoinnissa käsiteltävän informaation luottamuksellisuus- ja tietoturvaseikat</a:t>
            </a:r>
          </a:p>
          <a:p>
            <a:pPr>
              <a:defRPr/>
            </a:pPr>
            <a:endParaRPr lang="fi-FI" sz="1225"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Otsikko 1">
            <a:extLst>
              <a:ext uri="{FF2B5EF4-FFF2-40B4-BE49-F238E27FC236}">
                <a16:creationId xmlns:a16="http://schemas.microsoft.com/office/drawing/2014/main" id="{245D7F3D-6B67-4EB1-9375-D79886318A8F}"/>
              </a:ext>
            </a:extLst>
          </p:cNvPr>
          <p:cNvSpPr>
            <a:spLocks noGrp="1" noChangeArrowheads="1"/>
          </p:cNvSpPr>
          <p:nvPr>
            <p:ph type="title"/>
          </p:nvPr>
        </p:nvSpPr>
        <p:spPr/>
        <p:txBody>
          <a:bodyPr/>
          <a:lstStyle/>
          <a:p>
            <a:r>
              <a:rPr lang="fi-FI" altLang="fi-FI"/>
              <a:t>Auditoinnin aikataulu ja sisällöt</a:t>
            </a:r>
            <a:br>
              <a:rPr lang="fi-FI" altLang="fi-FI"/>
            </a:br>
            <a:endParaRPr lang="fi-FI" altLang="fi-FI"/>
          </a:p>
        </p:txBody>
      </p:sp>
      <p:sp>
        <p:nvSpPr>
          <p:cNvPr id="3" name="Sisällön paikkamerkki 2">
            <a:extLst>
              <a:ext uri="{FF2B5EF4-FFF2-40B4-BE49-F238E27FC236}">
                <a16:creationId xmlns:a16="http://schemas.microsoft.com/office/drawing/2014/main" id="{C1923BA6-59C5-4126-B3E2-E6201D49BDB6}"/>
              </a:ext>
            </a:extLst>
          </p:cNvPr>
          <p:cNvSpPr>
            <a:spLocks noGrp="1"/>
          </p:cNvSpPr>
          <p:nvPr>
            <p:ph type="body" sz="half" idx="10"/>
          </p:nvPr>
        </p:nvSpPr>
        <p:spPr>
          <a:xfrm>
            <a:off x="827584" y="1131590"/>
            <a:ext cx="7560840" cy="3312368"/>
          </a:xfrm>
        </p:spPr>
        <p:txBody>
          <a:bodyPr>
            <a:noAutofit/>
          </a:bodyPr>
          <a:lstStyle/>
          <a:p>
            <a:pPr>
              <a:defRPr/>
            </a:pPr>
            <a:r>
              <a:rPr lang="fi-FI" sz="1400" dirty="0"/>
              <a:t>Ennen auditointipäivää</a:t>
            </a:r>
          </a:p>
          <a:p>
            <a:pPr marL="544388" lvl="1" indent="-233309">
              <a:buFont typeface="Arial" panose="020B0604020202020204" pitchFamily="34" charset="0"/>
              <a:buChar char="•"/>
              <a:defRPr/>
            </a:pPr>
            <a:r>
              <a:rPr lang="fi-FI" sz="1400" dirty="0"/>
              <a:t>Tieto auditoinnin kohteelle auditoitavista asioista, tarvittavat materiaalit, aikataulu- ja paikkavaraukset</a:t>
            </a:r>
          </a:p>
          <a:p>
            <a:pPr marL="544388" lvl="1" indent="-233309">
              <a:buFont typeface="Arial" panose="020B0604020202020204" pitchFamily="34" charset="0"/>
              <a:buChar char="•"/>
              <a:defRPr/>
            </a:pPr>
            <a:r>
              <a:rPr lang="fi-FI" sz="1400" dirty="0"/>
              <a:t>Auditointiin valmistautuminen, auditointikysymysten laatiminen ja suunnitelma, miten ja mistä näyttöä kerätään</a:t>
            </a:r>
          </a:p>
          <a:p>
            <a:pPr marL="272194">
              <a:buFont typeface="Arial" panose="020B0604020202020204" pitchFamily="34" charset="0"/>
              <a:buChar char="•"/>
              <a:defRPr/>
            </a:pPr>
            <a:r>
              <a:rPr lang="fi-FI" sz="1400" dirty="0"/>
              <a:t>Auditointipäivä</a:t>
            </a:r>
          </a:p>
          <a:p>
            <a:pPr marL="544388" lvl="1">
              <a:buFont typeface="Arial" panose="020B0604020202020204" pitchFamily="34" charset="0"/>
              <a:buChar char="•"/>
              <a:defRPr/>
            </a:pPr>
            <a:r>
              <a:rPr lang="fi-FI" sz="1400" dirty="0"/>
              <a:t>Aloituskeskustelu: mukana auditointiin osallistuvat henkilöt</a:t>
            </a:r>
          </a:p>
          <a:p>
            <a:pPr marL="544388" lvl="1">
              <a:buFont typeface="Arial" panose="020B0604020202020204" pitchFamily="34" charset="0"/>
              <a:buChar char="•"/>
              <a:defRPr/>
            </a:pPr>
            <a:r>
              <a:rPr lang="fi-FI" sz="1400" dirty="0"/>
              <a:t>Auditointikeskustelut sovitun aikataulun mukaisesti</a:t>
            </a:r>
          </a:p>
          <a:p>
            <a:pPr marL="544388" lvl="1">
              <a:buFont typeface="Arial" panose="020B0604020202020204" pitchFamily="34" charset="0"/>
              <a:buChar char="•"/>
              <a:defRPr/>
            </a:pPr>
            <a:r>
              <a:rPr lang="fi-FI" sz="1400" dirty="0"/>
              <a:t>Auditoinnin yhteenveto: auditoijat ja mahdolliset tarkkailijat</a:t>
            </a:r>
          </a:p>
          <a:p>
            <a:pPr marL="544388" lvl="1">
              <a:buFont typeface="Arial" panose="020B0604020202020204" pitchFamily="34" charset="0"/>
              <a:buChar char="•"/>
              <a:defRPr/>
            </a:pPr>
            <a:r>
              <a:rPr lang="fi-FI" sz="1400" dirty="0"/>
              <a:t>Auditoinnin päätöskokous</a:t>
            </a:r>
          </a:p>
          <a:p>
            <a:pPr marL="272194">
              <a:buFont typeface="Arial" panose="020B0604020202020204" pitchFamily="34" charset="0"/>
              <a:buChar char="•"/>
              <a:defRPr/>
            </a:pPr>
            <a:r>
              <a:rPr lang="fi-FI" sz="1400" dirty="0"/>
              <a:t>Auditointipalautteen laatiminen</a:t>
            </a:r>
          </a:p>
          <a:p>
            <a:pPr marL="272194">
              <a:buFont typeface="Arial" panose="020B0604020202020204" pitchFamily="34" charset="0"/>
              <a:buChar char="•"/>
              <a:defRPr/>
            </a:pPr>
            <a:r>
              <a:rPr lang="fi-FI" sz="1400" dirty="0"/>
              <a:t>Auditoinnissa sovittujen toimenpiteiden seuranta</a:t>
            </a:r>
          </a:p>
          <a:p>
            <a:pPr marL="272194">
              <a:buFont typeface="Arial" panose="020B0604020202020204" pitchFamily="34" charset="0"/>
              <a:buChar char="•"/>
              <a:defRPr/>
            </a:pPr>
            <a:endParaRPr lang="fi-FI" sz="1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D998C14-8ABE-449F-B0DE-5DAFEE764A9E}"/>
              </a:ext>
            </a:extLst>
          </p:cNvPr>
          <p:cNvSpPr>
            <a:spLocks noGrp="1"/>
          </p:cNvSpPr>
          <p:nvPr>
            <p:ph type="title"/>
          </p:nvPr>
        </p:nvSpPr>
        <p:spPr>
          <a:xfrm>
            <a:off x="395536" y="415354"/>
            <a:ext cx="6696744" cy="572220"/>
          </a:xfrm>
        </p:spPr>
        <p:txBody>
          <a:bodyPr/>
          <a:lstStyle/>
          <a:p>
            <a:r>
              <a:rPr lang="fi-FI" dirty="0"/>
              <a:t>Auditoinnin aloituskokous</a:t>
            </a:r>
          </a:p>
        </p:txBody>
      </p:sp>
      <p:sp>
        <p:nvSpPr>
          <p:cNvPr id="3" name="Tekstin paikkamerkki 2">
            <a:extLst>
              <a:ext uri="{FF2B5EF4-FFF2-40B4-BE49-F238E27FC236}">
                <a16:creationId xmlns:a16="http://schemas.microsoft.com/office/drawing/2014/main" id="{D30ABB23-91A2-4BF5-96B1-AD6DF0E938A3}"/>
              </a:ext>
            </a:extLst>
          </p:cNvPr>
          <p:cNvSpPr>
            <a:spLocks noGrp="1"/>
          </p:cNvSpPr>
          <p:nvPr>
            <p:ph type="body" sz="half" idx="10"/>
          </p:nvPr>
        </p:nvSpPr>
        <p:spPr>
          <a:xfrm>
            <a:off x="827584" y="987574"/>
            <a:ext cx="7560840" cy="3456384"/>
          </a:xfrm>
        </p:spPr>
        <p:txBody>
          <a:bodyPr>
            <a:normAutofit/>
          </a:bodyPr>
          <a:lstStyle/>
          <a:p>
            <a:r>
              <a:rPr lang="fi-FI" sz="1200" dirty="0"/>
              <a:t>Auditointipäivä alkaa yleensä aloituskokouksella, jossa auditoitavan kohteen puolelta ovat läsnä auditointiin osallistuvat henkilöt (mukana voi olla myös johdon edustajia/muita henkilöstön jäseniä). Kokouksessa tarkennetaan auditoinnin aikataulu, ja aloitetaan haastattelut. Tilaisuuden aluksi auditoijan on tärkeä muistaa esittäytyä ja esitellä myös muut mahdollisen auditointiryhmän jäsenet. Samoin on tärkeää, että auditoitavan kohteen edustajat esittäytyvät, ja auditoija(t) kirjaavat ylös paikallaolijoiden nimet ja tehtävät. Lisäksi varmistetaan palautetilaisuuden ajankohta ja osallistujat.</a:t>
            </a:r>
          </a:p>
          <a:p>
            <a:r>
              <a:rPr lang="fi-FI" sz="1200" dirty="0"/>
              <a:t>Auditoijan on hyvä varautua siihen, että kaikki auditoitavan kohteen edustajat eivät välttämättä ole täysin selvillä auditoinnin tavoitteista ja sisällöstä. Auditoijan tulee tuoda esille arvioinnin todentava ja kehittävä näkökulma. Kysymyksessä ei ole tarkastus, jossa tarvitsisi pelätä virheitä ja epäonnistumista. Auditoija on tuomassa ulkopuolisen näkemyksen auditoitavan asian tilanteesta ja antamassa ehdotuksia ja ideoita toiminnan kehittämiseksi.</a:t>
            </a:r>
          </a:p>
          <a:p>
            <a:r>
              <a:rPr lang="fi-FI" sz="1200" dirty="0"/>
              <a:t>Aloituskokouksessa esitellään auditoinnin tavoitteet ja korostetaan auditoinnin yhteistoimintaluonnetta. Lisäksi esitellään auditointisuunnitelman pääsisältö: mitä ja miten arvioidaan</a:t>
            </a:r>
          </a:p>
          <a:p>
            <a:endParaRPr lang="fi-FI" sz="1200" dirty="0"/>
          </a:p>
        </p:txBody>
      </p:sp>
    </p:spTree>
    <p:extLst>
      <p:ext uri="{BB962C8B-B14F-4D97-AF65-F5344CB8AC3E}">
        <p14:creationId xmlns:p14="http://schemas.microsoft.com/office/powerpoint/2010/main" val="1000751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D6DDECF-F910-446C-9B7E-189F00C1757C}"/>
              </a:ext>
            </a:extLst>
          </p:cNvPr>
          <p:cNvSpPr>
            <a:spLocks noGrp="1"/>
          </p:cNvSpPr>
          <p:nvPr>
            <p:ph type="title"/>
          </p:nvPr>
        </p:nvSpPr>
        <p:spPr>
          <a:xfrm>
            <a:off x="395536" y="415354"/>
            <a:ext cx="7848872" cy="716236"/>
          </a:xfrm>
        </p:spPr>
        <p:txBody>
          <a:bodyPr>
            <a:normAutofit/>
          </a:bodyPr>
          <a:lstStyle/>
          <a:p>
            <a:r>
              <a:rPr lang="fi-FI" sz="2000" dirty="0"/>
              <a:t>Tiedonhankinta auditoinnissa</a:t>
            </a:r>
          </a:p>
        </p:txBody>
      </p:sp>
      <p:sp>
        <p:nvSpPr>
          <p:cNvPr id="3" name="Tekstin paikkamerkki 2">
            <a:extLst>
              <a:ext uri="{FF2B5EF4-FFF2-40B4-BE49-F238E27FC236}">
                <a16:creationId xmlns:a16="http://schemas.microsoft.com/office/drawing/2014/main" id="{BDF7BDF7-B2E1-40D4-8AEE-34353060FB76}"/>
              </a:ext>
            </a:extLst>
          </p:cNvPr>
          <p:cNvSpPr>
            <a:spLocks noGrp="1"/>
          </p:cNvSpPr>
          <p:nvPr>
            <p:ph type="body" sz="half" idx="10"/>
          </p:nvPr>
        </p:nvSpPr>
        <p:spPr>
          <a:xfrm>
            <a:off x="827584" y="1131590"/>
            <a:ext cx="7560840" cy="3240360"/>
          </a:xfrm>
        </p:spPr>
        <p:txBody>
          <a:bodyPr>
            <a:normAutofit/>
          </a:bodyPr>
          <a:lstStyle/>
          <a:p>
            <a:r>
              <a:rPr lang="fi-FI" dirty="0"/>
              <a:t>Auditoinnin ”kenttätaktiikan” onnistumisen perusta on, että auditoija lähtee työhön hyvin valmistautuneena. Auditoijan on tärkeää määritellä itselleen auditoinnin päämäärät ja tavoitteet: Miksi tämä auditointi tehdään? Mitä haluan tietää? Miten kykenen todentamaan asioiden toteutumisen? Perusideaa voi kuvata kysymyskolmikolla miksi – mitä – miten. Auditoijan tulee selvittää itselleen myös kulloinkin arvioinnin kohteena olevan asian merkitys koko toiminnan kannalta, jotta päätelmillä olisi oikeat mittasuhteet.</a:t>
            </a:r>
          </a:p>
          <a:p>
            <a:r>
              <a:rPr lang="fi-FI" dirty="0"/>
              <a:t>Auditoinnin kolme tiedon hankkimisen perustapaa ovat</a:t>
            </a:r>
            <a:br>
              <a:rPr lang="fi-FI" dirty="0"/>
            </a:br>
            <a:r>
              <a:rPr lang="fi-FI" dirty="0"/>
              <a:t>1) haastattelut,</a:t>
            </a:r>
            <a:br>
              <a:rPr lang="fi-FI" dirty="0"/>
            </a:br>
            <a:r>
              <a:rPr lang="fi-FI" dirty="0"/>
              <a:t>2) dokumentteihin tutustuminen sekä</a:t>
            </a:r>
            <a:br>
              <a:rPr lang="fi-FI" dirty="0"/>
            </a:br>
            <a:r>
              <a:rPr lang="fi-FI" dirty="0"/>
              <a:t>3) toiminnan ja tilojen havainnointi.</a:t>
            </a:r>
          </a:p>
          <a:p>
            <a:r>
              <a:rPr lang="fi-FI" dirty="0"/>
              <a:t>Kaikkia näitä menetelmiä voidaan tarvita, jotta auditoija saisi kokonaiskuvan asioiden suunnittelusta, organisoinnista ja käytännön toteutuksesta. Ennakkoaineiston pohjalta auditoijalla on yleensä jo ennen varsinaista auditointia käsitys asioihin liittyvistä käytännöistä ja ohjeista. Siksi auditoinnin painopiste on siinä, toteutuvatko asiat myös käytännössä niin kuin on suunniteltu. Tämän selvittämiseksi tarvitaan haastatteluja, toimintaympäristön havainnointia ja esimerkkejä tapahtuneesta toiminnasta.</a:t>
            </a:r>
          </a:p>
          <a:p>
            <a:r>
              <a:rPr lang="fi-FI" dirty="0"/>
              <a:t>Auditoijan tulee haastatella mahdollisuuksien mukaan eri organisaatiotasojen edustajia erikseen, jotta hän saisi mahdollisimman todenmukaisen kuvan toiminnasta, eikä ainoastaan dokumentoiduista tavoitteista ja toimenpiteistä. Auditoijan ei siis kannata haastatella henkilökunnan kaikkien ammattialojen edustajia yhtä aikaa esimerkiksi aloituskokouksessa.</a:t>
            </a:r>
          </a:p>
          <a:p>
            <a:endParaRPr lang="fi-FI" dirty="0"/>
          </a:p>
        </p:txBody>
      </p:sp>
    </p:spTree>
    <p:extLst>
      <p:ext uri="{BB962C8B-B14F-4D97-AF65-F5344CB8AC3E}">
        <p14:creationId xmlns:p14="http://schemas.microsoft.com/office/powerpoint/2010/main" val="600440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C99D9989-FD5E-41CF-991D-C178A2E8C08C}"/>
              </a:ext>
            </a:extLst>
          </p:cNvPr>
          <p:cNvSpPr>
            <a:spLocks noGrp="1"/>
          </p:cNvSpPr>
          <p:nvPr>
            <p:ph type="title"/>
          </p:nvPr>
        </p:nvSpPr>
        <p:spPr>
          <a:xfrm>
            <a:off x="611561" y="195486"/>
            <a:ext cx="7661883" cy="644228"/>
          </a:xfrm>
        </p:spPr>
        <p:txBody>
          <a:bodyPr/>
          <a:lstStyle/>
          <a:p>
            <a:r>
              <a:rPr lang="fi-FI" dirty="0"/>
              <a:t>Auditointimenetelmiä</a:t>
            </a:r>
          </a:p>
        </p:txBody>
      </p:sp>
      <p:grpSp>
        <p:nvGrpSpPr>
          <p:cNvPr id="26" name="Ryhmä 25">
            <a:extLst>
              <a:ext uri="{FF2B5EF4-FFF2-40B4-BE49-F238E27FC236}">
                <a16:creationId xmlns:a16="http://schemas.microsoft.com/office/drawing/2014/main" id="{5F64AD9B-4098-47D5-A49D-B068AE726AC4}"/>
              </a:ext>
            </a:extLst>
          </p:cNvPr>
          <p:cNvGrpSpPr/>
          <p:nvPr/>
        </p:nvGrpSpPr>
        <p:grpSpPr>
          <a:xfrm>
            <a:off x="683568" y="915566"/>
            <a:ext cx="7221760" cy="3521546"/>
            <a:chOff x="416496" y="1196752"/>
            <a:chExt cx="8568952" cy="4896544"/>
          </a:xfrm>
        </p:grpSpPr>
        <p:sp>
          <p:nvSpPr>
            <p:cNvPr id="9" name="Tekstiruutu 8">
              <a:extLst>
                <a:ext uri="{FF2B5EF4-FFF2-40B4-BE49-F238E27FC236}">
                  <a16:creationId xmlns:a16="http://schemas.microsoft.com/office/drawing/2014/main" id="{0D4A9313-DE61-4603-80D2-92596C62D459}"/>
                </a:ext>
              </a:extLst>
            </p:cNvPr>
            <p:cNvSpPr txBox="1"/>
            <p:nvPr/>
          </p:nvSpPr>
          <p:spPr>
            <a:xfrm>
              <a:off x="488504" y="1844824"/>
              <a:ext cx="2597378" cy="727513"/>
            </a:xfrm>
            <a:prstGeom prst="rect">
              <a:avLst/>
            </a:prstGeom>
            <a:noFill/>
          </p:spPr>
          <p:txBody>
            <a:bodyPr wrap="square" rtlCol="0">
              <a:spAutoFit/>
            </a:bodyPr>
            <a:lstStyle/>
            <a:p>
              <a:pPr marL="285750" indent="-285750">
                <a:buFont typeface="Arial" pitchFamily="34" charset="0"/>
                <a:buChar char="•"/>
              </a:pPr>
              <a:r>
                <a:rPr lang="fi-FI" sz="1400" dirty="0"/>
                <a:t>Vuorovaikutuksessa    auditoitavien kanssa</a:t>
              </a:r>
            </a:p>
          </p:txBody>
        </p:sp>
        <p:sp>
          <p:nvSpPr>
            <p:cNvPr id="10" name="Tekstiruutu 9">
              <a:extLst>
                <a:ext uri="{FF2B5EF4-FFF2-40B4-BE49-F238E27FC236}">
                  <a16:creationId xmlns:a16="http://schemas.microsoft.com/office/drawing/2014/main" id="{4D7687FF-FC74-4682-B353-6B82B89055F2}"/>
                </a:ext>
              </a:extLst>
            </p:cNvPr>
            <p:cNvSpPr txBox="1"/>
            <p:nvPr/>
          </p:nvSpPr>
          <p:spPr>
            <a:xfrm>
              <a:off x="488505" y="4077072"/>
              <a:ext cx="2527873" cy="727513"/>
            </a:xfrm>
            <a:prstGeom prst="rect">
              <a:avLst/>
            </a:prstGeom>
            <a:noFill/>
          </p:spPr>
          <p:txBody>
            <a:bodyPr wrap="square" rtlCol="0">
              <a:spAutoFit/>
            </a:bodyPr>
            <a:lstStyle/>
            <a:p>
              <a:pPr marL="285750" indent="-285750">
                <a:buFont typeface="Arial" pitchFamily="34" charset="0"/>
                <a:buChar char="•"/>
              </a:pPr>
              <a:r>
                <a:rPr lang="fi-FI" sz="1400" dirty="0"/>
                <a:t>Ei vuorovaikutuksessa auditoitavien kanssa</a:t>
              </a:r>
            </a:p>
          </p:txBody>
        </p:sp>
        <p:sp>
          <p:nvSpPr>
            <p:cNvPr id="11" name="Tekstiruutu 10">
              <a:extLst>
                <a:ext uri="{FF2B5EF4-FFF2-40B4-BE49-F238E27FC236}">
                  <a16:creationId xmlns:a16="http://schemas.microsoft.com/office/drawing/2014/main" id="{70A6B0DC-7A1A-4BEC-A160-24670B364CF0}"/>
                </a:ext>
              </a:extLst>
            </p:cNvPr>
            <p:cNvSpPr txBox="1"/>
            <p:nvPr/>
          </p:nvSpPr>
          <p:spPr>
            <a:xfrm>
              <a:off x="3440831" y="1196752"/>
              <a:ext cx="1590372" cy="427949"/>
            </a:xfrm>
            <a:prstGeom prst="rect">
              <a:avLst/>
            </a:prstGeom>
            <a:noFill/>
          </p:spPr>
          <p:txBody>
            <a:bodyPr wrap="square" rtlCol="0">
              <a:spAutoFit/>
            </a:bodyPr>
            <a:lstStyle/>
            <a:p>
              <a:r>
                <a:rPr lang="fi-FI" sz="1400" b="1" dirty="0"/>
                <a:t>Paikan päällä</a:t>
              </a:r>
            </a:p>
          </p:txBody>
        </p:sp>
        <p:sp>
          <p:nvSpPr>
            <p:cNvPr id="12" name="Tekstiruutu 11">
              <a:extLst>
                <a:ext uri="{FF2B5EF4-FFF2-40B4-BE49-F238E27FC236}">
                  <a16:creationId xmlns:a16="http://schemas.microsoft.com/office/drawing/2014/main" id="{9A969452-EC4C-4DAE-B51D-F9DDC713D1CF}"/>
                </a:ext>
              </a:extLst>
            </p:cNvPr>
            <p:cNvSpPr txBox="1"/>
            <p:nvPr/>
          </p:nvSpPr>
          <p:spPr>
            <a:xfrm>
              <a:off x="6570043" y="1196752"/>
              <a:ext cx="782715" cy="427949"/>
            </a:xfrm>
            <a:prstGeom prst="rect">
              <a:avLst/>
            </a:prstGeom>
            <a:noFill/>
          </p:spPr>
          <p:txBody>
            <a:bodyPr wrap="square" rtlCol="0">
              <a:spAutoFit/>
            </a:bodyPr>
            <a:lstStyle/>
            <a:p>
              <a:r>
                <a:rPr lang="fi-FI" sz="1400" b="1" dirty="0"/>
                <a:t>Etänä</a:t>
              </a:r>
            </a:p>
          </p:txBody>
        </p:sp>
        <p:sp>
          <p:nvSpPr>
            <p:cNvPr id="13" name="Tekstiruutu 12">
              <a:extLst>
                <a:ext uri="{FF2B5EF4-FFF2-40B4-BE49-F238E27FC236}">
                  <a16:creationId xmlns:a16="http://schemas.microsoft.com/office/drawing/2014/main" id="{45B03420-F0D2-4AB3-B6EA-C2E3E65A7D70}"/>
                </a:ext>
              </a:extLst>
            </p:cNvPr>
            <p:cNvSpPr txBox="1"/>
            <p:nvPr/>
          </p:nvSpPr>
          <p:spPr>
            <a:xfrm>
              <a:off x="3321487" y="1844824"/>
              <a:ext cx="2852213" cy="1701097"/>
            </a:xfrm>
            <a:prstGeom prst="rect">
              <a:avLst/>
            </a:prstGeom>
            <a:noFill/>
          </p:spPr>
          <p:txBody>
            <a:bodyPr wrap="square" rtlCol="0">
              <a:spAutoFit/>
            </a:bodyPr>
            <a:lstStyle/>
            <a:p>
              <a:pPr marL="171450" indent="-171450">
                <a:buFont typeface="Arial" panose="020B0604020202020204" pitchFamily="34" charset="0"/>
                <a:buChar char="•"/>
              </a:pPr>
              <a:r>
                <a:rPr lang="fi-FI" sz="1050" dirty="0"/>
                <a:t>Haastattelut</a:t>
              </a:r>
            </a:p>
            <a:p>
              <a:pPr marL="171450" indent="-171450">
                <a:buFont typeface="Arial" panose="020B0604020202020204" pitchFamily="34" charset="0"/>
                <a:buChar char="•"/>
              </a:pPr>
              <a:r>
                <a:rPr lang="fi-FI" sz="1050" dirty="0"/>
                <a:t>Tarkistuslistojen kanssa tehtävät haastattelut</a:t>
              </a:r>
            </a:p>
            <a:p>
              <a:pPr marL="171450" indent="-171450">
                <a:buFont typeface="Arial" panose="020B0604020202020204" pitchFamily="34" charset="0"/>
                <a:buChar char="•"/>
              </a:pPr>
              <a:r>
                <a:rPr lang="fi-FI" sz="1050" dirty="0"/>
                <a:t>Dokumenttien läpikäynti yhdessä auditoitavan  kanssa</a:t>
              </a:r>
            </a:p>
            <a:p>
              <a:pPr marL="171450" indent="-171450">
                <a:buFont typeface="Arial" panose="020B0604020202020204" pitchFamily="34" charset="0"/>
                <a:buChar char="•"/>
              </a:pPr>
              <a:r>
                <a:rPr lang="fi-FI" sz="1050" dirty="0"/>
                <a:t>Faktojen katsominen auditoitavien kanssa</a:t>
              </a:r>
            </a:p>
          </p:txBody>
        </p:sp>
        <p:sp>
          <p:nvSpPr>
            <p:cNvPr id="14" name="Tekstiruutu 13">
              <a:extLst>
                <a:ext uri="{FF2B5EF4-FFF2-40B4-BE49-F238E27FC236}">
                  <a16:creationId xmlns:a16="http://schemas.microsoft.com/office/drawing/2014/main" id="{2BA36FD8-5844-4554-B1F6-688FAE923A77}"/>
                </a:ext>
              </a:extLst>
            </p:cNvPr>
            <p:cNvSpPr txBox="1"/>
            <p:nvPr/>
          </p:nvSpPr>
          <p:spPr>
            <a:xfrm>
              <a:off x="6482795" y="1844824"/>
              <a:ext cx="2498229" cy="1251750"/>
            </a:xfrm>
            <a:prstGeom prst="rect">
              <a:avLst/>
            </a:prstGeom>
            <a:noFill/>
          </p:spPr>
          <p:txBody>
            <a:bodyPr wrap="square" rtlCol="0">
              <a:spAutoFit/>
            </a:bodyPr>
            <a:lstStyle>
              <a:defPPr>
                <a:defRPr lang="sl-SI"/>
              </a:defPPr>
              <a:lvl1pPr marL="171450" indent="-171450">
                <a:buFont typeface="Arial" panose="020B0604020202020204" pitchFamily="34" charset="0"/>
                <a:buChar char="•"/>
                <a:defRPr sz="1050"/>
              </a:lvl1pPr>
            </a:lstStyle>
            <a:p>
              <a:r>
                <a:rPr lang="fi-FI" dirty="0"/>
                <a:t>Etähaastattelut</a:t>
              </a:r>
            </a:p>
            <a:p>
              <a:r>
                <a:rPr lang="fi-FI" dirty="0"/>
                <a:t>Tarkistuslistojen kanssa haastattelut</a:t>
              </a:r>
            </a:p>
            <a:p>
              <a:r>
                <a:rPr lang="fi-FI" dirty="0"/>
                <a:t>Dokumenttien läpikäynti etänä auditoitavien kanssa</a:t>
              </a:r>
            </a:p>
          </p:txBody>
        </p:sp>
        <p:sp>
          <p:nvSpPr>
            <p:cNvPr id="15" name="Tekstiruutu 14">
              <a:extLst>
                <a:ext uri="{FF2B5EF4-FFF2-40B4-BE49-F238E27FC236}">
                  <a16:creationId xmlns:a16="http://schemas.microsoft.com/office/drawing/2014/main" id="{9E874D6E-AD1D-47A8-ACC0-614335F001D6}"/>
                </a:ext>
              </a:extLst>
            </p:cNvPr>
            <p:cNvSpPr txBox="1"/>
            <p:nvPr/>
          </p:nvSpPr>
          <p:spPr>
            <a:xfrm>
              <a:off x="3323444" y="4077072"/>
              <a:ext cx="2850256" cy="1701097"/>
            </a:xfrm>
            <a:prstGeom prst="rect">
              <a:avLst/>
            </a:prstGeom>
            <a:noFill/>
          </p:spPr>
          <p:txBody>
            <a:bodyPr wrap="square" rtlCol="0">
              <a:spAutoFit/>
            </a:bodyPr>
            <a:lstStyle>
              <a:defPPr>
                <a:defRPr lang="sl-SI"/>
              </a:defPPr>
              <a:lvl1pPr marL="171450" indent="-171450">
                <a:buFont typeface="Arial" panose="020B0604020202020204" pitchFamily="34" charset="0"/>
                <a:buChar char="•"/>
                <a:defRPr sz="1050"/>
              </a:lvl1pPr>
            </a:lstStyle>
            <a:p>
              <a:r>
                <a:rPr lang="fi-FI" dirty="0"/>
                <a:t>Dokumenttien ja tallenteiden katsastus</a:t>
              </a:r>
            </a:p>
            <a:p>
              <a:r>
                <a:rPr lang="fi-FI" dirty="0"/>
                <a:t>Toimenpiteiden tarkkailu ilman henkilön haastattelua</a:t>
              </a:r>
            </a:p>
            <a:p>
              <a:r>
                <a:rPr lang="fi-FI" dirty="0"/>
                <a:t>Kiertokäynti silmin havainnoiden</a:t>
              </a:r>
            </a:p>
            <a:p>
              <a:r>
                <a:rPr lang="fi-FI" dirty="0"/>
                <a:t>Faktojen katsominen (esim. laitteita, säilytyspaikkoja, dokumentteja)</a:t>
              </a:r>
            </a:p>
          </p:txBody>
        </p:sp>
        <p:sp>
          <p:nvSpPr>
            <p:cNvPr id="16" name="Tekstiruutu 15">
              <a:extLst>
                <a:ext uri="{FF2B5EF4-FFF2-40B4-BE49-F238E27FC236}">
                  <a16:creationId xmlns:a16="http://schemas.microsoft.com/office/drawing/2014/main" id="{C29257C0-AA71-48C3-89D0-982A198BD354}"/>
                </a:ext>
              </a:extLst>
            </p:cNvPr>
            <p:cNvSpPr txBox="1"/>
            <p:nvPr/>
          </p:nvSpPr>
          <p:spPr>
            <a:xfrm>
              <a:off x="6482795" y="4077072"/>
              <a:ext cx="2502653" cy="1251750"/>
            </a:xfrm>
            <a:prstGeom prst="rect">
              <a:avLst/>
            </a:prstGeom>
            <a:noFill/>
          </p:spPr>
          <p:txBody>
            <a:bodyPr wrap="square" rtlCol="0">
              <a:spAutoFit/>
            </a:bodyPr>
            <a:lstStyle>
              <a:defPPr>
                <a:defRPr lang="sl-SI"/>
              </a:defPPr>
              <a:lvl1pPr marL="171450" indent="-171450">
                <a:buFont typeface="Arial" panose="020B0604020202020204" pitchFamily="34" charset="0"/>
                <a:buChar char="•"/>
                <a:defRPr sz="1050"/>
              </a:lvl1pPr>
            </a:lstStyle>
            <a:p>
              <a:r>
                <a:rPr lang="fi-FI" dirty="0"/>
                <a:t>Pyydettyjen dokumenttien ja tallenteiden läpikäynti</a:t>
              </a:r>
            </a:p>
            <a:p>
              <a:r>
                <a:rPr lang="fi-FI" dirty="0"/>
                <a:t>Lakisääteisten vaatimusten läpikäynti</a:t>
              </a:r>
            </a:p>
            <a:p>
              <a:r>
                <a:rPr lang="fi-FI" dirty="0"/>
                <a:t>Tietojen analysointi</a:t>
              </a:r>
            </a:p>
          </p:txBody>
        </p:sp>
        <p:sp>
          <p:nvSpPr>
            <p:cNvPr id="17" name="Suorakulmio 16">
              <a:extLst>
                <a:ext uri="{FF2B5EF4-FFF2-40B4-BE49-F238E27FC236}">
                  <a16:creationId xmlns:a16="http://schemas.microsoft.com/office/drawing/2014/main" id="{B05DF485-5FFF-46D0-8AC7-DCB28DCB6FA9}"/>
                </a:ext>
              </a:extLst>
            </p:cNvPr>
            <p:cNvSpPr/>
            <p:nvPr/>
          </p:nvSpPr>
          <p:spPr>
            <a:xfrm>
              <a:off x="416496" y="1196752"/>
              <a:ext cx="8568952" cy="48965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200"/>
            </a:p>
          </p:txBody>
        </p:sp>
        <p:cxnSp>
          <p:nvCxnSpPr>
            <p:cNvPr id="18" name="Suora yhdysviiva 17">
              <a:extLst>
                <a:ext uri="{FF2B5EF4-FFF2-40B4-BE49-F238E27FC236}">
                  <a16:creationId xmlns:a16="http://schemas.microsoft.com/office/drawing/2014/main" id="{3E9190F6-2448-4C5B-8C0C-06120ABD387A}"/>
                </a:ext>
              </a:extLst>
            </p:cNvPr>
            <p:cNvCxnSpPr>
              <a:cxnSpLocks/>
            </p:cNvCxnSpPr>
            <p:nvPr/>
          </p:nvCxnSpPr>
          <p:spPr>
            <a:xfrm>
              <a:off x="3080792" y="1196752"/>
              <a:ext cx="0" cy="489654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9" name="Suora yhdysviiva 18">
              <a:extLst>
                <a:ext uri="{FF2B5EF4-FFF2-40B4-BE49-F238E27FC236}">
                  <a16:creationId xmlns:a16="http://schemas.microsoft.com/office/drawing/2014/main" id="{10943296-706C-4D27-A530-D6DB8279E3C9}"/>
                </a:ext>
              </a:extLst>
            </p:cNvPr>
            <p:cNvCxnSpPr>
              <a:cxnSpLocks/>
            </p:cNvCxnSpPr>
            <p:nvPr/>
          </p:nvCxnSpPr>
          <p:spPr>
            <a:xfrm>
              <a:off x="6393160" y="1196752"/>
              <a:ext cx="0" cy="489654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0" name="Suora yhdysviiva 19">
              <a:extLst>
                <a:ext uri="{FF2B5EF4-FFF2-40B4-BE49-F238E27FC236}">
                  <a16:creationId xmlns:a16="http://schemas.microsoft.com/office/drawing/2014/main" id="{A6B7FA70-FD1F-4168-91A2-38ED43135675}"/>
                </a:ext>
              </a:extLst>
            </p:cNvPr>
            <p:cNvCxnSpPr>
              <a:cxnSpLocks/>
            </p:cNvCxnSpPr>
            <p:nvPr/>
          </p:nvCxnSpPr>
          <p:spPr>
            <a:xfrm>
              <a:off x="3080792" y="1700808"/>
              <a:ext cx="5904656"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1" name="Suora yhdysviiva 20">
              <a:extLst>
                <a:ext uri="{FF2B5EF4-FFF2-40B4-BE49-F238E27FC236}">
                  <a16:creationId xmlns:a16="http://schemas.microsoft.com/office/drawing/2014/main" id="{79DFA7AC-4EE4-4D90-8116-4DBE3261ED0B}"/>
                </a:ext>
              </a:extLst>
            </p:cNvPr>
            <p:cNvCxnSpPr>
              <a:cxnSpLocks/>
            </p:cNvCxnSpPr>
            <p:nvPr/>
          </p:nvCxnSpPr>
          <p:spPr>
            <a:xfrm>
              <a:off x="416496" y="3789040"/>
              <a:ext cx="8568952" cy="0"/>
            </a:xfrm>
            <a:prstGeom prst="line">
              <a:avLst/>
            </a:prstGeom>
            <a:ln w="1905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290978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645D83BD-ADD2-46AD-AE8D-4D2FD8F60236}"/>
              </a:ext>
            </a:extLst>
          </p:cNvPr>
          <p:cNvSpPr>
            <a:spLocks noGrp="1" noChangeArrowheads="1"/>
          </p:cNvSpPr>
          <p:nvPr>
            <p:ph type="title"/>
          </p:nvPr>
        </p:nvSpPr>
        <p:spPr>
          <a:xfrm>
            <a:off x="395536" y="415354"/>
            <a:ext cx="7560840" cy="572220"/>
          </a:xfrm>
        </p:spPr>
        <p:txBody>
          <a:bodyPr>
            <a:normAutofit/>
          </a:bodyPr>
          <a:lstStyle/>
          <a:p>
            <a:r>
              <a:rPr lang="fi-FI" altLang="fi-FI" sz="2000" dirty="0"/>
              <a:t>Ryhmähaastattelut auditointimetodina</a:t>
            </a:r>
          </a:p>
        </p:txBody>
      </p:sp>
      <p:sp>
        <p:nvSpPr>
          <p:cNvPr id="103427" name="Rectangle 3">
            <a:extLst>
              <a:ext uri="{FF2B5EF4-FFF2-40B4-BE49-F238E27FC236}">
                <a16:creationId xmlns:a16="http://schemas.microsoft.com/office/drawing/2014/main" id="{C92E9F72-AFD9-431F-9FC7-D9C1B498B97A}"/>
              </a:ext>
            </a:extLst>
          </p:cNvPr>
          <p:cNvSpPr>
            <a:spLocks noGrp="1" noChangeArrowheads="1"/>
          </p:cNvSpPr>
          <p:nvPr>
            <p:ph type="body" sz="half" idx="10"/>
          </p:nvPr>
        </p:nvSpPr>
        <p:spPr>
          <a:xfrm>
            <a:off x="827584" y="1059582"/>
            <a:ext cx="7560840" cy="3384376"/>
          </a:xfrm>
        </p:spPr>
        <p:txBody>
          <a:bodyPr>
            <a:noAutofit/>
          </a:bodyPr>
          <a:lstStyle/>
          <a:p>
            <a:pPr>
              <a:lnSpc>
                <a:spcPct val="80000"/>
              </a:lnSpc>
              <a:defRPr/>
            </a:pPr>
            <a:r>
              <a:rPr lang="fi-FI" sz="1400" dirty="0">
                <a:ea typeface="Calibri" panose="020F0502020204030204" pitchFamily="34" charset="0"/>
              </a:rPr>
              <a:t>Haastateltavien perusteltu valinta</a:t>
            </a:r>
          </a:p>
          <a:p>
            <a:pPr>
              <a:lnSpc>
                <a:spcPct val="80000"/>
              </a:lnSpc>
              <a:defRPr/>
            </a:pPr>
            <a:r>
              <a:rPr lang="fi-FI" sz="1400" dirty="0">
                <a:ea typeface="Calibri" panose="020F0502020204030204" pitchFamily="34" charset="0"/>
              </a:rPr>
              <a:t>Ryhmän koko: moniäänisyyden varmistaminen</a:t>
            </a:r>
          </a:p>
          <a:p>
            <a:pPr>
              <a:lnSpc>
                <a:spcPct val="80000"/>
              </a:lnSpc>
              <a:defRPr/>
            </a:pPr>
            <a:r>
              <a:rPr lang="fi-FI" sz="1400" dirty="0">
                <a:ea typeface="Calibri" panose="020F0502020204030204" pitchFamily="34" charset="0"/>
              </a:rPr>
              <a:t>Etukäteisinformaatio haastateltaville, jotta haastattelussa kyetään keskittymään olennaiseen</a:t>
            </a:r>
          </a:p>
          <a:p>
            <a:pPr>
              <a:lnSpc>
                <a:spcPct val="80000"/>
              </a:lnSpc>
              <a:defRPr/>
            </a:pPr>
            <a:r>
              <a:rPr lang="fi-FI" sz="1400" dirty="0">
                <a:ea typeface="Calibri" panose="020F0502020204030204" pitchFamily="34" charset="0"/>
              </a:rPr>
              <a:t>Haastattelijoiden työnjako: kysymysten esittäminen/kirjaaminen</a:t>
            </a:r>
          </a:p>
          <a:p>
            <a:pPr>
              <a:lnSpc>
                <a:spcPct val="80000"/>
              </a:lnSpc>
              <a:defRPr/>
            </a:pPr>
            <a:r>
              <a:rPr lang="fi-FI" sz="1400" dirty="0">
                <a:ea typeface="Calibri" panose="020F0502020204030204" pitchFamily="34" charset="0"/>
              </a:rPr>
              <a:t>Kysymysten sisältö ja muotoilu: </a:t>
            </a:r>
          </a:p>
          <a:p>
            <a:pPr marL="544388" lvl="1" indent="-233309">
              <a:lnSpc>
                <a:spcPct val="80000"/>
              </a:lnSpc>
              <a:buFont typeface="Arial" panose="020B0604020202020204" pitchFamily="34" charset="0"/>
              <a:buChar char="•"/>
              <a:defRPr/>
            </a:pPr>
            <a:r>
              <a:rPr lang="fi-FI" sz="1400" dirty="0">
                <a:ea typeface="Calibri" panose="020F0502020204030204" pitchFamily="34" charset="0"/>
              </a:rPr>
              <a:t>Perustuu auditointilomakkeeseen</a:t>
            </a:r>
          </a:p>
          <a:p>
            <a:pPr marL="544388" lvl="1" indent="-233309">
              <a:lnSpc>
                <a:spcPct val="80000"/>
              </a:lnSpc>
              <a:buFont typeface="Arial" panose="020B0604020202020204" pitchFamily="34" charset="0"/>
              <a:buChar char="•"/>
              <a:defRPr/>
            </a:pPr>
            <a:r>
              <a:rPr lang="fi-FI" sz="1400" dirty="0">
                <a:ea typeface="Calibri" panose="020F0502020204030204" pitchFamily="34" charset="0"/>
              </a:rPr>
              <a:t>Keskeiset aihealueet</a:t>
            </a:r>
          </a:p>
          <a:p>
            <a:pPr marL="544388" lvl="1" indent="-233309">
              <a:lnSpc>
                <a:spcPct val="80000"/>
              </a:lnSpc>
              <a:buFont typeface="Arial" panose="020B0604020202020204" pitchFamily="34" charset="0"/>
              <a:buChar char="•"/>
              <a:defRPr/>
            </a:pPr>
            <a:r>
              <a:rPr lang="fi-FI" sz="1400" dirty="0">
                <a:ea typeface="Calibri" panose="020F0502020204030204" pitchFamily="34" charset="0"/>
              </a:rPr>
              <a:t>Kysymysten muotoiluesimerkkejä:</a:t>
            </a:r>
          </a:p>
          <a:p>
            <a:pPr marL="816582" lvl="2" indent="-233309">
              <a:lnSpc>
                <a:spcPct val="80000"/>
              </a:lnSpc>
              <a:buFont typeface="Arial" panose="020B0604020202020204" pitchFamily="34" charset="0"/>
              <a:buChar char="•"/>
              <a:defRPr/>
            </a:pPr>
            <a:r>
              <a:rPr lang="fi-FI" sz="1400" dirty="0">
                <a:latin typeface="Arial" panose="020B0604020202020204" pitchFamily="34" charset="0"/>
                <a:ea typeface="Calibri" panose="020F0502020204030204" pitchFamily="34" charset="0"/>
                <a:cs typeface="Arial" panose="020B0604020202020204" pitchFamily="34" charset="0"/>
              </a:rPr>
              <a:t>Miten </a:t>
            </a:r>
            <a:r>
              <a:rPr lang="fi-FI" sz="1400" dirty="0">
                <a:ea typeface="Calibri" panose="020F0502020204030204" pitchFamily="34" charset="0"/>
              </a:rPr>
              <a:t>asiat</a:t>
            </a:r>
            <a:r>
              <a:rPr lang="fi-FI" sz="1400" dirty="0">
                <a:latin typeface="Arial" panose="020B0604020202020204" pitchFamily="34" charset="0"/>
                <a:ea typeface="Calibri" panose="020F0502020204030204" pitchFamily="34" charset="0"/>
                <a:cs typeface="Arial" panose="020B0604020202020204" pitchFamily="34" charset="0"/>
              </a:rPr>
              <a:t> toteutuvat?</a:t>
            </a:r>
          </a:p>
          <a:p>
            <a:pPr marL="816582" lvl="2" indent="-233309">
              <a:lnSpc>
                <a:spcPct val="80000"/>
              </a:lnSpc>
              <a:buFont typeface="Arial" panose="020B0604020202020204" pitchFamily="34" charset="0"/>
              <a:buChar char="•"/>
              <a:defRPr/>
            </a:pPr>
            <a:r>
              <a:rPr lang="fi-FI" sz="1400" dirty="0">
                <a:latin typeface="Arial" panose="020B0604020202020204" pitchFamily="34" charset="0"/>
                <a:ea typeface="Calibri" panose="020F0502020204030204" pitchFamily="34" charset="0"/>
                <a:cs typeface="Arial" panose="020B0604020202020204" pitchFamily="34" charset="0"/>
              </a:rPr>
              <a:t>Kuka vastaa/ohjaa?</a:t>
            </a:r>
          </a:p>
          <a:p>
            <a:pPr marL="816582" lvl="2" indent="-233309">
              <a:lnSpc>
                <a:spcPct val="80000"/>
              </a:lnSpc>
              <a:buFont typeface="Arial" panose="020B0604020202020204" pitchFamily="34" charset="0"/>
              <a:buChar char="•"/>
              <a:defRPr/>
            </a:pPr>
            <a:r>
              <a:rPr lang="fi-FI" sz="1400" dirty="0">
                <a:latin typeface="Arial" panose="020B0604020202020204" pitchFamily="34" charset="0"/>
                <a:ea typeface="Calibri" panose="020F0502020204030204" pitchFamily="34" charset="0"/>
                <a:cs typeface="Arial" panose="020B0604020202020204" pitchFamily="34" charset="0"/>
              </a:rPr>
              <a:t>Millä kriteereillä valitaan?</a:t>
            </a:r>
          </a:p>
          <a:p>
            <a:pPr marL="816582" lvl="2" indent="-233309">
              <a:lnSpc>
                <a:spcPct val="80000"/>
              </a:lnSpc>
              <a:buFont typeface="Arial" panose="020B0604020202020204" pitchFamily="34" charset="0"/>
              <a:buChar char="•"/>
              <a:defRPr/>
            </a:pPr>
            <a:r>
              <a:rPr lang="fi-FI" sz="1400" dirty="0">
                <a:latin typeface="Arial" panose="020B0604020202020204" pitchFamily="34" charset="0"/>
                <a:ea typeface="Calibri" panose="020F0502020204030204" pitchFamily="34" charset="0"/>
                <a:cs typeface="Arial" panose="020B0604020202020204" pitchFamily="34" charset="0"/>
              </a:rPr>
              <a:t>Miten varmistetaan?</a:t>
            </a:r>
          </a:p>
          <a:p>
            <a:pPr marL="544388" lvl="1" indent="-233309">
              <a:lnSpc>
                <a:spcPct val="80000"/>
              </a:lnSpc>
              <a:buFont typeface="Arial" panose="020B0604020202020204" pitchFamily="34" charset="0"/>
              <a:buChar char="•"/>
              <a:defRPr/>
            </a:pPr>
            <a:r>
              <a:rPr lang="fi-FI" sz="1400" dirty="0">
                <a:ea typeface="Calibri" panose="020F0502020204030204" pitchFamily="34" charset="0"/>
              </a:rPr>
              <a:t>Jatkokysymykset: täydentäminen</a:t>
            </a:r>
          </a:p>
          <a:p>
            <a:pPr marL="544388" lvl="1" indent="-233309">
              <a:lnSpc>
                <a:spcPct val="80000"/>
              </a:lnSpc>
              <a:buFont typeface="Arial" panose="020B0604020202020204" pitchFamily="34" charset="0"/>
              <a:buChar char="•"/>
              <a:defRPr/>
            </a:pPr>
            <a:r>
              <a:rPr lang="fi-FI" sz="1400" dirty="0">
                <a:ea typeface="Calibri" panose="020F0502020204030204" pitchFamily="34" charset="0"/>
              </a:rPr>
              <a:t>Perustelut/esimerkit</a:t>
            </a:r>
          </a:p>
          <a:p>
            <a:pPr marL="258638" indent="-233309">
              <a:lnSpc>
                <a:spcPct val="80000"/>
              </a:lnSpc>
              <a:defRPr/>
            </a:pPr>
            <a:r>
              <a:rPr lang="fi-FI" sz="1400" dirty="0">
                <a:ea typeface="Calibri" panose="020F0502020204030204" pitchFamily="34" charset="0"/>
              </a:rPr>
              <a:t>Haastattelun ilmapiirin merkitys onnistumiselle</a:t>
            </a:r>
          </a:p>
          <a:p>
            <a:pPr marL="816582" lvl="2" indent="-233309">
              <a:lnSpc>
                <a:spcPct val="80000"/>
              </a:lnSpc>
              <a:buFont typeface="Arial" panose="020B0604020202020204" pitchFamily="34" charset="0"/>
              <a:buChar char="•"/>
              <a:defRPr/>
            </a:pPr>
            <a:endParaRPr lang="fi-FI" sz="1400" dirty="0">
              <a:latin typeface="Arial" panose="020B0604020202020204" pitchFamily="34" charset="0"/>
              <a:ea typeface="Calibri" panose="020F0502020204030204" pitchFamily="34" charset="0"/>
              <a:cs typeface="Arial" panose="020B0604020202020204" pitchFamily="34" charset="0"/>
            </a:endParaRPr>
          </a:p>
          <a:p>
            <a:pPr marL="0" indent="0">
              <a:lnSpc>
                <a:spcPct val="80000"/>
              </a:lnSpc>
              <a:buNone/>
              <a:defRPr/>
            </a:pPr>
            <a:endParaRPr lang="fi-FI" altLang="fi-FI" sz="1400" dirty="0"/>
          </a:p>
          <a:p>
            <a:pPr>
              <a:lnSpc>
                <a:spcPct val="80000"/>
              </a:lnSpc>
              <a:defRPr/>
            </a:pPr>
            <a:endParaRPr lang="fi-FI" altLang="fi-FI" sz="1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5EB256B-91D5-4A88-8E81-A1113D506A1A}"/>
              </a:ext>
            </a:extLst>
          </p:cNvPr>
          <p:cNvSpPr>
            <a:spLocks noGrp="1"/>
          </p:cNvSpPr>
          <p:nvPr>
            <p:ph type="title"/>
          </p:nvPr>
        </p:nvSpPr>
        <p:spPr>
          <a:xfrm>
            <a:off x="323528" y="415354"/>
            <a:ext cx="7920880" cy="716236"/>
          </a:xfrm>
        </p:spPr>
        <p:txBody>
          <a:bodyPr>
            <a:normAutofit/>
          </a:bodyPr>
          <a:lstStyle/>
          <a:p>
            <a:r>
              <a:rPr lang="fi-FI" sz="2000" dirty="0"/>
              <a:t>Auditointiyhteenvedon laatiminen</a:t>
            </a:r>
          </a:p>
        </p:txBody>
      </p:sp>
      <p:sp>
        <p:nvSpPr>
          <p:cNvPr id="3" name="Tekstin paikkamerkki 2">
            <a:extLst>
              <a:ext uri="{FF2B5EF4-FFF2-40B4-BE49-F238E27FC236}">
                <a16:creationId xmlns:a16="http://schemas.microsoft.com/office/drawing/2014/main" id="{92C6FBEB-EC19-4372-8875-D45C798593B0}"/>
              </a:ext>
            </a:extLst>
          </p:cNvPr>
          <p:cNvSpPr>
            <a:spLocks noGrp="1"/>
          </p:cNvSpPr>
          <p:nvPr>
            <p:ph type="body" sz="half" idx="10"/>
          </p:nvPr>
        </p:nvSpPr>
        <p:spPr>
          <a:xfrm>
            <a:off x="827584" y="1563638"/>
            <a:ext cx="7560840" cy="2592288"/>
          </a:xfrm>
        </p:spPr>
        <p:txBody>
          <a:bodyPr>
            <a:normAutofit/>
          </a:bodyPr>
          <a:lstStyle/>
          <a:p>
            <a:r>
              <a:rPr lang="fi-FI" sz="1200" dirty="0"/>
              <a:t>Auditoijalla tulee olla mahdollisuus yhteenvedon tekemiseen ja palautteen valmistelemiseen haastattelujen jälkeen rauhallisessa, suljetussa tilassa. Tähän kannattaa varata aikaa vähintään tunnin verran.</a:t>
            </a:r>
          </a:p>
          <a:p>
            <a:r>
              <a:rPr lang="fi-FI" sz="1200" dirty="0"/>
              <a:t>Yhteenvedon tekemisen on tapahduttava tehokkaasti ja siihen kannattaa alustavasti valmistautua jo ennen auditointia.</a:t>
            </a:r>
          </a:p>
          <a:p>
            <a:r>
              <a:rPr lang="fi-FI" sz="1200" dirty="0"/>
              <a:t>Hyvä toimintamalli on käydä läpi ensin osa-alueittain ne kohdat, joissa on auditointilomakkeen perusteella tunnistettavissa kehittämisalueita/puutteita</a:t>
            </a:r>
          </a:p>
          <a:p>
            <a:r>
              <a:rPr lang="fi-FI" sz="1200" dirty="0"/>
              <a:t>Kun kehittämisalueet on tunnistettu, laaditaan tiivis yhteenveto auditoitavan kohteen vahvuuksista ja kehittämiskohteista päätöskokousta varten.</a:t>
            </a:r>
          </a:p>
          <a:p>
            <a:endParaRPr lang="fi-FI" sz="1200" dirty="0"/>
          </a:p>
        </p:txBody>
      </p:sp>
    </p:spTree>
    <p:extLst>
      <p:ext uri="{BB962C8B-B14F-4D97-AF65-F5344CB8AC3E}">
        <p14:creationId xmlns:p14="http://schemas.microsoft.com/office/powerpoint/2010/main" val="4248356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2320DE32-2AD5-4721-9851-299A4CB2C9EE}"/>
              </a:ext>
            </a:extLst>
          </p:cNvPr>
          <p:cNvSpPr>
            <a:spLocks noGrp="1" noChangeArrowheads="1"/>
          </p:cNvSpPr>
          <p:nvPr>
            <p:ph type="title"/>
          </p:nvPr>
        </p:nvSpPr>
        <p:spPr/>
        <p:txBody>
          <a:bodyPr/>
          <a:lstStyle/>
          <a:p>
            <a:r>
              <a:rPr lang="fi-FI" altLang="fi-FI" sz="2449"/>
              <a:t>Auditointikoulutuksen sisältö</a:t>
            </a:r>
          </a:p>
        </p:txBody>
      </p:sp>
      <p:sp>
        <p:nvSpPr>
          <p:cNvPr id="97282" name="Rectangle 2">
            <a:extLst>
              <a:ext uri="{FF2B5EF4-FFF2-40B4-BE49-F238E27FC236}">
                <a16:creationId xmlns:a16="http://schemas.microsoft.com/office/drawing/2014/main" id="{4D414721-E21C-4882-9EFB-481FF251F0ED}"/>
              </a:ext>
            </a:extLst>
          </p:cNvPr>
          <p:cNvSpPr>
            <a:spLocks noGrp="1" noChangeArrowheads="1"/>
          </p:cNvSpPr>
          <p:nvPr>
            <p:ph type="body" sz="half" idx="10"/>
          </p:nvPr>
        </p:nvSpPr>
        <p:spPr>
          <a:xfrm>
            <a:off x="827584" y="1419622"/>
            <a:ext cx="7560840" cy="2736304"/>
          </a:xfrm>
        </p:spPr>
        <p:txBody>
          <a:bodyPr vert="horz" lIns="69056" tIns="34528" rIns="69056" bIns="34528" rtlCol="0">
            <a:normAutofit/>
          </a:bodyPr>
          <a:lstStyle/>
          <a:p>
            <a:pPr marL="311079" indent="-311079">
              <a:buFont typeface="+mj-lt"/>
              <a:buAutoNum type="arabicPeriod"/>
              <a:defRPr/>
            </a:pPr>
            <a:r>
              <a:rPr lang="fi-FI" altLang="fi-FI" sz="1500" dirty="0"/>
              <a:t>Laatu ja laadun arvioinnin merkitys</a:t>
            </a:r>
          </a:p>
          <a:p>
            <a:pPr marL="311079" indent="-311079">
              <a:buFont typeface="+mj-lt"/>
              <a:buAutoNum type="arabicPeriod"/>
              <a:defRPr/>
            </a:pPr>
            <a:r>
              <a:rPr lang="fi-FI" altLang="fi-FI" sz="1500" dirty="0"/>
              <a:t>Auditointi prosessina ja käsitteenä</a:t>
            </a:r>
          </a:p>
          <a:p>
            <a:pPr marL="311079" indent="-311079">
              <a:buFont typeface="+mj-lt"/>
              <a:buAutoNum type="arabicPeriod"/>
              <a:defRPr/>
            </a:pPr>
            <a:r>
              <a:rPr lang="fi-FI" altLang="fi-FI" sz="1500" dirty="0"/>
              <a:t>Auditoinnin rakenne, auditoijan osaaminen ja tiedon hankkimisen menetelmät</a:t>
            </a:r>
          </a:p>
          <a:p>
            <a:pPr marL="311079" indent="-311079">
              <a:buFont typeface="+mj-lt"/>
              <a:buAutoNum type="arabicPeriod"/>
              <a:defRPr/>
            </a:pPr>
            <a:r>
              <a:rPr lang="fi-FI" altLang="fi-FI" sz="1500" dirty="0"/>
              <a:t>Auditoinnin tulokset (vahvuudet, kehittämiskohteet) ja niiden raportointi (palaute auditoitavalle organisaatiolle ja auditoinnin tilaajalle)</a:t>
            </a:r>
          </a:p>
          <a:p>
            <a:pPr marL="311079" indent="-311079">
              <a:buFont typeface="+mj-lt"/>
              <a:buAutoNum type="arabicPeriod"/>
              <a:defRPr/>
            </a:pPr>
            <a:r>
              <a:rPr lang="fi-FI" altLang="fi-FI" sz="1500" dirty="0"/>
              <a:t>Case: kansainvälisen harjoittelun auditointi </a:t>
            </a:r>
          </a:p>
          <a:p>
            <a:pPr marL="544388" lvl="1" indent="-233309">
              <a:buFont typeface="Arial" panose="020B0604020202020204" pitchFamily="34" charset="0"/>
              <a:buChar char="•"/>
              <a:defRPr/>
            </a:pPr>
            <a:r>
              <a:rPr lang="fi-FI" altLang="fi-FI" sz="1500" dirty="0"/>
              <a:t>Auditoinnin merkitys ja lähtökohdat</a:t>
            </a:r>
          </a:p>
          <a:p>
            <a:pPr marL="544388" lvl="1" indent="-233309">
              <a:buFont typeface="Arial" panose="020B0604020202020204" pitchFamily="34" charset="0"/>
              <a:buChar char="•"/>
              <a:defRPr/>
            </a:pPr>
            <a:r>
              <a:rPr lang="fi-FI" altLang="fi-FI" sz="1500" dirty="0"/>
              <a:t>Auditoitavat osa-alueet: hallinto, resurssit ja harjoittelun suunnittelu ja hallinta </a:t>
            </a:r>
          </a:p>
          <a:p>
            <a:pPr>
              <a:defRPr/>
            </a:pPr>
            <a:endParaRPr lang="fi-FI" altLang="fi-FI" sz="1500" dirty="0"/>
          </a:p>
        </p:txBody>
      </p:sp>
    </p:spTree>
  </p:cSld>
  <p:clrMapOvr>
    <a:masterClrMapping/>
  </p:clrMapOvr>
  <p:transition>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D9FA369-E205-441F-A509-8326AB8C3920}"/>
              </a:ext>
            </a:extLst>
          </p:cNvPr>
          <p:cNvSpPr>
            <a:spLocks noGrp="1"/>
          </p:cNvSpPr>
          <p:nvPr>
            <p:ph type="title"/>
          </p:nvPr>
        </p:nvSpPr>
        <p:spPr>
          <a:xfrm>
            <a:off x="683568" y="195486"/>
            <a:ext cx="7488832" cy="648072"/>
          </a:xfrm>
        </p:spPr>
        <p:txBody>
          <a:bodyPr>
            <a:noAutofit/>
          </a:bodyPr>
          <a:lstStyle/>
          <a:p>
            <a:r>
              <a:rPr lang="fi-FI" sz="2000" dirty="0"/>
              <a:t>Päätöskokous</a:t>
            </a:r>
            <a:br>
              <a:rPr lang="fi-FI" sz="2000" dirty="0"/>
            </a:br>
            <a:endParaRPr lang="fi-FI" sz="2000" dirty="0"/>
          </a:p>
        </p:txBody>
      </p:sp>
      <p:sp>
        <p:nvSpPr>
          <p:cNvPr id="3" name="Tekstin paikkamerkki 2">
            <a:extLst>
              <a:ext uri="{FF2B5EF4-FFF2-40B4-BE49-F238E27FC236}">
                <a16:creationId xmlns:a16="http://schemas.microsoft.com/office/drawing/2014/main" id="{B033785D-2BDC-434E-8A32-3F2CF6BAE760}"/>
              </a:ext>
            </a:extLst>
          </p:cNvPr>
          <p:cNvSpPr>
            <a:spLocks noGrp="1"/>
          </p:cNvSpPr>
          <p:nvPr>
            <p:ph type="body" sz="half" idx="10"/>
          </p:nvPr>
        </p:nvSpPr>
        <p:spPr>
          <a:xfrm>
            <a:off x="827584" y="843558"/>
            <a:ext cx="7560840" cy="3312368"/>
          </a:xfrm>
        </p:spPr>
        <p:txBody>
          <a:bodyPr>
            <a:noAutofit/>
          </a:bodyPr>
          <a:lstStyle/>
          <a:p>
            <a:pPr marL="285750" indent="-285750"/>
            <a:r>
              <a:rPr lang="fi-FI" sz="1200" dirty="0"/>
              <a:t>Auditointiryhmän vetäjä johtaa päätöskokouksen ja esittää auditoinnin havainnot ja johtopäätökset</a:t>
            </a:r>
          </a:p>
          <a:p>
            <a:pPr marL="285750" indent="-285750"/>
            <a:r>
              <a:rPr lang="fi-FI" sz="1200" dirty="0"/>
              <a:t>Päätöskokoukseen tulisi saada mukaan auditointikohteen johtoa ja mikäli mahdollista, auditoitujen prosessien vastuuhenkilöt tai yksiköiden päälliköt</a:t>
            </a:r>
          </a:p>
          <a:p>
            <a:pPr marL="285750" indent="-285750"/>
            <a:endParaRPr lang="fi-FI" sz="1200" dirty="0"/>
          </a:p>
          <a:p>
            <a:pPr marL="285750" indent="-285750"/>
            <a:r>
              <a:rPr lang="fi-FI" sz="1200" b="1" dirty="0"/>
              <a:t>Päätöskokouksessa:</a:t>
            </a:r>
          </a:p>
          <a:p>
            <a:pPr marL="742950" lvl="1" indent="-285750">
              <a:buFont typeface="Courier New" pitchFamily="49" charset="0"/>
              <a:buChar char="o"/>
            </a:pPr>
            <a:r>
              <a:rPr lang="fi-FI" dirty="0"/>
              <a:t>korostetaan auditointihavaintojen perustumista näyttöön, ei 100% läpikäyntiin</a:t>
            </a:r>
          </a:p>
          <a:p>
            <a:pPr marL="742950" lvl="1" indent="-285750">
              <a:buFont typeface="Courier New" pitchFamily="49" charset="0"/>
              <a:buChar char="o"/>
            </a:pPr>
            <a:r>
              <a:rPr lang="fi-FI" dirty="0"/>
              <a:t>kerrotaan auditointiraportin rakenne</a:t>
            </a:r>
          </a:p>
          <a:p>
            <a:pPr marL="742950" lvl="1" indent="-285750">
              <a:buFont typeface="Courier New" pitchFamily="49" charset="0"/>
              <a:buChar char="o"/>
            </a:pPr>
            <a:r>
              <a:rPr lang="fi-FI" dirty="0"/>
              <a:t>kerrotaan, miten erilaiset auditoinnin havainnot ja niiden vaikutukset käsitellään</a:t>
            </a:r>
          </a:p>
          <a:p>
            <a:pPr marL="742950" lvl="1" indent="-285750">
              <a:buFont typeface="Courier New" pitchFamily="49" charset="0"/>
              <a:buChar char="o"/>
            </a:pPr>
            <a:r>
              <a:rPr lang="fi-FI" dirty="0"/>
              <a:t>kerrotaan auditoinnin havainnot ja johtopäätökset sellaista kieltä käyttäen, että läsnä oleva auditointikohteen henkilöstö ymmärtää ne</a:t>
            </a:r>
          </a:p>
          <a:p>
            <a:pPr marL="742950" lvl="1" indent="-285750">
              <a:buFont typeface="Courier New" pitchFamily="49" charset="0"/>
              <a:buChar char="o"/>
            </a:pPr>
            <a:r>
              <a:rPr lang="fi-FI" dirty="0"/>
              <a:t>kerrotaan tarpeen mukaan, miten auditointihavaintoihin liittyvät  korjaavat toimenpiteet toteutetaan, kuka, miten, seuranta</a:t>
            </a:r>
          </a:p>
          <a:p>
            <a:pPr marL="742950" lvl="1" indent="-285750">
              <a:buFont typeface="Courier New" pitchFamily="49" charset="0"/>
              <a:buChar char="o"/>
            </a:pPr>
            <a:r>
              <a:rPr lang="fi-FI" dirty="0"/>
              <a:t>jos auditointihavainnoista tulee erimielisyyttä, ne pyritään ratkomaan palautekeskustelussa. Jos yksimielisyyttä ei saada aikaan, kirjataan erimielisyys muistiin</a:t>
            </a:r>
          </a:p>
          <a:p>
            <a:endParaRPr lang="fi-FI" sz="1200" dirty="0"/>
          </a:p>
        </p:txBody>
      </p:sp>
    </p:spTree>
    <p:extLst>
      <p:ext uri="{BB962C8B-B14F-4D97-AF65-F5344CB8AC3E}">
        <p14:creationId xmlns:p14="http://schemas.microsoft.com/office/powerpoint/2010/main" val="15639385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tsikko 1">
            <a:extLst>
              <a:ext uri="{FF2B5EF4-FFF2-40B4-BE49-F238E27FC236}">
                <a16:creationId xmlns:a16="http://schemas.microsoft.com/office/drawing/2014/main" id="{2DA9F46B-7F2A-4688-B5C7-42890968EFF1}"/>
              </a:ext>
            </a:extLst>
          </p:cNvPr>
          <p:cNvSpPr>
            <a:spLocks noGrp="1" noChangeArrowheads="1"/>
          </p:cNvSpPr>
          <p:nvPr>
            <p:ph type="title"/>
          </p:nvPr>
        </p:nvSpPr>
        <p:spPr>
          <a:xfrm>
            <a:off x="971600" y="415354"/>
            <a:ext cx="7056784" cy="572220"/>
          </a:xfrm>
        </p:spPr>
        <p:txBody>
          <a:bodyPr>
            <a:normAutofit/>
          </a:bodyPr>
          <a:lstStyle/>
          <a:p>
            <a:r>
              <a:rPr lang="fi-FI" altLang="fi-FI" sz="2000" dirty="0"/>
              <a:t>Auditointiraportti</a:t>
            </a:r>
          </a:p>
        </p:txBody>
      </p:sp>
      <p:sp>
        <p:nvSpPr>
          <p:cNvPr id="3" name="Sisällön paikkamerkki 2">
            <a:extLst>
              <a:ext uri="{FF2B5EF4-FFF2-40B4-BE49-F238E27FC236}">
                <a16:creationId xmlns:a16="http://schemas.microsoft.com/office/drawing/2014/main" id="{EAB99082-1EDB-45E4-96B6-6865032FBDA9}"/>
              </a:ext>
            </a:extLst>
          </p:cNvPr>
          <p:cNvSpPr>
            <a:spLocks noGrp="1"/>
          </p:cNvSpPr>
          <p:nvPr>
            <p:ph type="body" sz="half" idx="10"/>
          </p:nvPr>
        </p:nvSpPr>
        <p:spPr>
          <a:xfrm>
            <a:off x="827584" y="1131590"/>
            <a:ext cx="7560840" cy="3024336"/>
          </a:xfrm>
        </p:spPr>
        <p:txBody>
          <a:bodyPr/>
          <a:lstStyle/>
          <a:p>
            <a:pPr marL="194424" indent="-194424">
              <a:buFont typeface="Arial" pitchFamily="34" charset="0"/>
              <a:buChar char="•"/>
              <a:defRPr/>
            </a:pPr>
            <a:r>
              <a:rPr lang="fi-FI" dirty="0"/>
              <a:t>Laaditaan mahdollisimman pian auditointipäivän jälkeen, sisältönä:</a:t>
            </a:r>
          </a:p>
          <a:p>
            <a:pPr marL="480174" lvl="1" indent="-194424">
              <a:buFont typeface="Arial" pitchFamily="34" charset="0"/>
              <a:buChar char="•"/>
              <a:defRPr/>
            </a:pPr>
            <a:r>
              <a:rPr lang="fi-FI" dirty="0"/>
              <a:t>Auditoinnin tavoitteet</a:t>
            </a:r>
          </a:p>
          <a:p>
            <a:pPr marL="480174" lvl="1" indent="-194424">
              <a:buFont typeface="Arial" pitchFamily="34" charset="0"/>
              <a:buChar char="•"/>
              <a:defRPr/>
            </a:pPr>
            <a:r>
              <a:rPr lang="fi-FI" dirty="0"/>
              <a:t>Auditoinnin laajuus, organisaatioyksiköt / prosessit jotka auditoitiin</a:t>
            </a:r>
          </a:p>
          <a:p>
            <a:pPr marL="480174" lvl="1" indent="-194424">
              <a:buFont typeface="Arial" pitchFamily="34" charset="0"/>
              <a:buChar char="•"/>
              <a:defRPr/>
            </a:pPr>
            <a:r>
              <a:rPr lang="fi-FI" dirty="0"/>
              <a:t>Auditointikohteen edustajat</a:t>
            </a:r>
          </a:p>
          <a:p>
            <a:pPr marL="480174" lvl="1" indent="-194424">
              <a:buFont typeface="Arial" pitchFamily="34" charset="0"/>
              <a:buChar char="•"/>
              <a:defRPr/>
            </a:pPr>
            <a:r>
              <a:rPr lang="fi-FI" dirty="0"/>
              <a:t>Auditointiryhmän jäsenet</a:t>
            </a:r>
          </a:p>
          <a:p>
            <a:pPr marL="480174" lvl="1" indent="-194424">
              <a:buFont typeface="Arial" pitchFamily="34" charset="0"/>
              <a:buChar char="•"/>
              <a:defRPr/>
            </a:pPr>
            <a:r>
              <a:rPr lang="fi-FI" dirty="0"/>
              <a:t>Auditoinnin ajankohta ja sijaintipaikat, joissa auditoinnissa käytiin</a:t>
            </a:r>
          </a:p>
          <a:p>
            <a:pPr marL="480174" lvl="1" indent="-194424">
              <a:buFont typeface="Arial" pitchFamily="34" charset="0"/>
              <a:buChar char="•"/>
              <a:defRPr/>
            </a:pPr>
            <a:r>
              <a:rPr lang="fi-FI" dirty="0"/>
              <a:t>Auditointikriteerit</a:t>
            </a:r>
          </a:p>
          <a:p>
            <a:pPr marL="480174" lvl="1" indent="-194424">
              <a:buFont typeface="Arial" pitchFamily="34" charset="0"/>
              <a:buChar char="•"/>
              <a:defRPr/>
            </a:pPr>
            <a:r>
              <a:rPr lang="fi-FI" dirty="0"/>
              <a:t>Auditoinnin havainnot ja todisteet</a:t>
            </a:r>
          </a:p>
          <a:p>
            <a:pPr marL="480174" lvl="1" indent="-194424">
              <a:buFont typeface="Arial" pitchFamily="34" charset="0"/>
              <a:buChar char="•"/>
              <a:defRPr/>
            </a:pPr>
            <a:r>
              <a:rPr lang="fi-FI" dirty="0"/>
              <a:t>Auditoinnin johtopäätökset/kehittämiskohteet</a:t>
            </a:r>
          </a:p>
          <a:p>
            <a:pPr marL="480174" lvl="1" indent="-194424">
              <a:buFont typeface="Arial" pitchFamily="34" charset="0"/>
              <a:buChar char="•"/>
              <a:defRPr/>
            </a:pPr>
            <a:r>
              <a:rPr lang="fi-FI" dirty="0"/>
              <a:t>Lausunto siitä, miten hyvin auditoinnin kriteerit täyttyivät</a:t>
            </a:r>
          </a:p>
          <a:p>
            <a:pPr marL="480174" lvl="1" indent="-194424">
              <a:buFont typeface="Arial" pitchFamily="34" charset="0"/>
              <a:buChar char="•"/>
              <a:defRPr/>
            </a:pPr>
            <a:r>
              <a:rPr lang="fi-FI" dirty="0"/>
              <a:t>Parhaat käytännöt, joita auditointikohteessa havaittiin</a:t>
            </a:r>
          </a:p>
          <a:p>
            <a:pPr marL="480174" lvl="1" indent="-194424">
              <a:buFont typeface="Arial" pitchFamily="34" charset="0"/>
              <a:buChar char="•"/>
              <a:defRPr/>
            </a:pPr>
            <a:r>
              <a:rPr lang="fi-FI" dirty="0"/>
              <a:t>Seurantatarpeet, jos tarpeen sopia auditointikohteen kanssa</a:t>
            </a:r>
          </a:p>
          <a:p>
            <a:pPr marL="194424" indent="-194424">
              <a:buFont typeface="Arial" pitchFamily="34" charset="0"/>
              <a:buChar char="•"/>
              <a:defRPr/>
            </a:pPr>
            <a:endParaRPr lang="fi-FI" dirty="0"/>
          </a:p>
          <a:p>
            <a:pPr marL="194424" indent="-194424">
              <a:buFont typeface="Arial" pitchFamily="34" charset="0"/>
              <a:buChar char="•"/>
              <a:defRPr/>
            </a:pPr>
            <a:endParaRPr lang="fi-FI" dirty="0"/>
          </a:p>
          <a:p>
            <a:pPr>
              <a:defRPr/>
            </a:pPr>
            <a:endParaRPr lang="fi-FI"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574653-B05F-47A7-AC49-5073412EB736}"/>
              </a:ext>
            </a:extLst>
          </p:cNvPr>
          <p:cNvSpPr>
            <a:spLocks noGrp="1"/>
          </p:cNvSpPr>
          <p:nvPr>
            <p:ph type="title"/>
          </p:nvPr>
        </p:nvSpPr>
        <p:spPr>
          <a:xfrm>
            <a:off x="395536" y="415354"/>
            <a:ext cx="7704856" cy="857250"/>
          </a:xfrm>
        </p:spPr>
        <p:txBody>
          <a:bodyPr/>
          <a:lstStyle/>
          <a:p>
            <a:r>
              <a:rPr lang="fi-FI" dirty="0"/>
              <a:t>AUDITOINTI ON KIINNOSTAVAA, KOSKA</a:t>
            </a:r>
          </a:p>
        </p:txBody>
      </p:sp>
      <p:sp>
        <p:nvSpPr>
          <p:cNvPr id="3" name="Tekstin paikkamerkki 2">
            <a:extLst>
              <a:ext uri="{FF2B5EF4-FFF2-40B4-BE49-F238E27FC236}">
                <a16:creationId xmlns:a16="http://schemas.microsoft.com/office/drawing/2014/main" id="{CCFE7C3C-AF34-4E8D-9779-453A776E0777}"/>
              </a:ext>
            </a:extLst>
          </p:cNvPr>
          <p:cNvSpPr>
            <a:spLocks noGrp="1"/>
          </p:cNvSpPr>
          <p:nvPr>
            <p:ph type="body" sz="half" idx="10"/>
          </p:nvPr>
        </p:nvSpPr>
        <p:spPr>
          <a:xfrm>
            <a:off x="827584" y="1419622"/>
            <a:ext cx="7560840" cy="2736304"/>
          </a:xfrm>
        </p:spPr>
        <p:txBody>
          <a:bodyPr>
            <a:normAutofit/>
          </a:bodyPr>
          <a:lstStyle/>
          <a:p>
            <a:r>
              <a:rPr lang="fi-FI" sz="1200" dirty="0"/>
              <a:t>Se auttaa kiinnittämään huomion työprosessien kannalta olennaisiin asioihin</a:t>
            </a:r>
          </a:p>
          <a:p>
            <a:r>
              <a:rPr lang="fi-FI" sz="1200" dirty="0"/>
              <a:t>Lisää toimijoiden välistä vuorovaikutusta ja yhteistyötä</a:t>
            </a:r>
          </a:p>
          <a:p>
            <a:r>
              <a:rPr lang="fi-FI" sz="1200" dirty="0"/>
              <a:t>Parantaa asiakkaiden saaman palvelun laatua -&gt; merkityksellisyys ja vaikuttavuus</a:t>
            </a:r>
          </a:p>
          <a:p>
            <a:endParaRPr lang="fi-FI" sz="1200" dirty="0"/>
          </a:p>
          <a:p>
            <a:endParaRPr lang="fi-FI" sz="1200" dirty="0"/>
          </a:p>
        </p:txBody>
      </p:sp>
      <p:pic>
        <p:nvPicPr>
          <p:cNvPr id="5" name="Kuva 4">
            <a:extLst>
              <a:ext uri="{FF2B5EF4-FFF2-40B4-BE49-F238E27FC236}">
                <a16:creationId xmlns:a16="http://schemas.microsoft.com/office/drawing/2014/main" id="{E9998ED8-9A31-4195-A116-4CD58BD9BB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1960" y="2211710"/>
            <a:ext cx="2160240" cy="1431602"/>
          </a:xfrm>
          <a:prstGeom prst="rect">
            <a:avLst/>
          </a:prstGeom>
        </p:spPr>
      </p:pic>
    </p:spTree>
    <p:extLst>
      <p:ext uri="{BB962C8B-B14F-4D97-AF65-F5344CB8AC3E}">
        <p14:creationId xmlns:p14="http://schemas.microsoft.com/office/powerpoint/2010/main" val="3811972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742ED95-37D4-4A7B-ADFD-A5B9110EAD0F}"/>
              </a:ext>
            </a:extLst>
          </p:cNvPr>
          <p:cNvSpPr>
            <a:spLocks noGrp="1"/>
          </p:cNvSpPr>
          <p:nvPr>
            <p:ph type="title"/>
          </p:nvPr>
        </p:nvSpPr>
        <p:spPr>
          <a:xfrm>
            <a:off x="539552" y="415354"/>
            <a:ext cx="7560840" cy="857250"/>
          </a:xfrm>
        </p:spPr>
        <p:txBody>
          <a:bodyPr/>
          <a:lstStyle/>
          <a:p>
            <a:r>
              <a:rPr lang="fi-FI" dirty="0"/>
              <a:t>Audiotointikoulutettavien reflektiopäiväkirja</a:t>
            </a:r>
          </a:p>
        </p:txBody>
      </p:sp>
      <p:sp>
        <p:nvSpPr>
          <p:cNvPr id="3" name="Tekstin paikkamerkki 2">
            <a:extLst>
              <a:ext uri="{FF2B5EF4-FFF2-40B4-BE49-F238E27FC236}">
                <a16:creationId xmlns:a16="http://schemas.microsoft.com/office/drawing/2014/main" id="{FCEE1E4D-E8FE-4544-9E25-3D90DE5B820B}"/>
              </a:ext>
            </a:extLst>
          </p:cNvPr>
          <p:cNvSpPr>
            <a:spLocks noGrp="1"/>
          </p:cNvSpPr>
          <p:nvPr>
            <p:ph type="body" sz="half" idx="10"/>
          </p:nvPr>
        </p:nvSpPr>
        <p:spPr>
          <a:xfrm>
            <a:off x="827584" y="1491630"/>
            <a:ext cx="7560840" cy="2664296"/>
          </a:xfrm>
        </p:spPr>
        <p:txBody>
          <a:bodyPr/>
          <a:lstStyle/>
          <a:p>
            <a:r>
              <a:rPr lang="fi-FI" dirty="0"/>
              <a:t>Ohje auditoinnin oppimispäiväkirjan kirjoittamiseen </a:t>
            </a:r>
          </a:p>
          <a:p>
            <a:r>
              <a:rPr lang="fi-FI" dirty="0"/>
              <a:t>Oppimispäiväkirjasi tarkoituksena on, että reflektoit oppimiskokemuksiasi ja vahvistat ammatillista kasvuasi auditoijana. Jatka harjoittelupäiväkirjan kirjoittamista koko koulutuksen ja harjoitusauditoinnin ajan.</a:t>
            </a:r>
          </a:p>
          <a:p>
            <a:pPr marL="0" indent="0">
              <a:buNone/>
            </a:pPr>
            <a:r>
              <a:rPr lang="fi-FI" dirty="0"/>
              <a:t> </a:t>
            </a:r>
          </a:p>
          <a:p>
            <a:r>
              <a:rPr lang="fi-FI" dirty="0"/>
              <a:t>Kirjoittaessasi päiväkirjaasi:</a:t>
            </a:r>
          </a:p>
          <a:p>
            <a:pPr marL="628650" lvl="1" indent="-171450">
              <a:buFont typeface="Arial" panose="020B0604020202020204" pitchFamily="34" charset="0"/>
              <a:buChar char="•"/>
            </a:pPr>
            <a:r>
              <a:rPr lang="fi-FI" dirty="0"/>
              <a:t>Kuvaile ja analysoi asioita, joita jäit pohtimaan. </a:t>
            </a:r>
          </a:p>
          <a:p>
            <a:pPr marL="628650" lvl="1" indent="-171450">
              <a:buFont typeface="Arial" panose="020B0604020202020204" pitchFamily="34" charset="0"/>
              <a:buChar char="•"/>
            </a:pPr>
            <a:r>
              <a:rPr lang="fi-FI" dirty="0"/>
              <a:t>Miksi jäit pohtimaan kyseisiä asioita?</a:t>
            </a:r>
          </a:p>
          <a:p>
            <a:pPr marL="628650" lvl="1" indent="-171450">
              <a:buFont typeface="Arial" panose="020B0604020202020204" pitchFamily="34" charset="0"/>
              <a:buChar char="•"/>
            </a:pPr>
            <a:r>
              <a:rPr lang="fi-FI" dirty="0"/>
              <a:t>Mitä asioita opit auditointiluennoilla ja auditoinnissa?</a:t>
            </a:r>
          </a:p>
          <a:p>
            <a:pPr marL="628650" lvl="1" indent="-171450">
              <a:buFont typeface="Arial" panose="020B0604020202020204" pitchFamily="34" charset="0"/>
              <a:buChar char="•"/>
            </a:pPr>
            <a:r>
              <a:rPr lang="fi-FI" dirty="0"/>
              <a:t>Mitä oppimaasi pystyit hyödyntämään ja miten?</a:t>
            </a:r>
          </a:p>
          <a:p>
            <a:pPr marL="628650" lvl="1" indent="-171450">
              <a:buFont typeface="Arial" panose="020B0604020202020204" pitchFamily="34" charset="0"/>
              <a:buChar char="•"/>
            </a:pPr>
            <a:r>
              <a:rPr lang="fi-FI" dirty="0"/>
              <a:t>Mitä tai millaista tietoa olisit tarvinnut lisää?</a:t>
            </a:r>
          </a:p>
          <a:p>
            <a:endParaRPr lang="fi-FI" dirty="0"/>
          </a:p>
        </p:txBody>
      </p:sp>
    </p:spTree>
    <p:extLst>
      <p:ext uri="{BB962C8B-B14F-4D97-AF65-F5344CB8AC3E}">
        <p14:creationId xmlns:p14="http://schemas.microsoft.com/office/powerpoint/2010/main" val="4261544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ulukko 4"/>
          <p:cNvGraphicFramePr>
            <a:graphicFrameLocks noGrp="1"/>
          </p:cNvGraphicFramePr>
          <p:nvPr/>
        </p:nvGraphicFramePr>
        <p:xfrm>
          <a:off x="251520" y="195486"/>
          <a:ext cx="8064896" cy="4363720"/>
        </p:xfrm>
        <a:graphic>
          <a:graphicData uri="http://schemas.openxmlformats.org/drawingml/2006/table">
            <a:tbl>
              <a:tblPr firstRow="1" bandRow="1">
                <a:tableStyleId>{9DCAF9ED-07DC-4A11-8D7F-57B35C25682E}</a:tableStyleId>
              </a:tblPr>
              <a:tblGrid>
                <a:gridCol w="1872208">
                  <a:extLst>
                    <a:ext uri="{9D8B030D-6E8A-4147-A177-3AD203B41FA5}">
                      <a16:colId xmlns:a16="http://schemas.microsoft.com/office/drawing/2014/main" val="1146607706"/>
                    </a:ext>
                  </a:extLst>
                </a:gridCol>
                <a:gridCol w="6192688">
                  <a:extLst>
                    <a:ext uri="{9D8B030D-6E8A-4147-A177-3AD203B41FA5}">
                      <a16:colId xmlns:a16="http://schemas.microsoft.com/office/drawing/2014/main" val="993816899"/>
                    </a:ext>
                  </a:extLst>
                </a:gridCol>
              </a:tblGrid>
              <a:tr h="370840">
                <a:tc gridSpan="2">
                  <a:txBody>
                    <a:bodyPr/>
                    <a:lstStyle/>
                    <a:p>
                      <a:pPr algn="ctr"/>
                      <a:r>
                        <a:rPr lang="fi-FI" dirty="0"/>
                        <a:t>LAADUN</a:t>
                      </a:r>
                      <a:r>
                        <a:rPr lang="fi-FI" baseline="0" dirty="0"/>
                        <a:t> MÄÄRITELMIÄ</a:t>
                      </a:r>
                      <a:endParaRPr lang="fi-FI" dirty="0"/>
                    </a:p>
                  </a:txBody>
                  <a:tcPr/>
                </a:tc>
                <a:tc hMerge="1">
                  <a:txBody>
                    <a:bodyPr/>
                    <a:lstStyle/>
                    <a:p>
                      <a:endParaRPr lang="fi-FI" dirty="0"/>
                    </a:p>
                  </a:txBody>
                  <a:tcPr/>
                </a:tc>
                <a:extLst>
                  <a:ext uri="{0D108BD9-81ED-4DB2-BD59-A6C34878D82A}">
                    <a16:rowId xmlns:a16="http://schemas.microsoft.com/office/drawing/2014/main" val="501003267"/>
                  </a:ext>
                </a:extLst>
              </a:tr>
              <a:tr h="370840">
                <a:tc>
                  <a:txBody>
                    <a:bodyPr/>
                    <a:lstStyle/>
                    <a:p>
                      <a:r>
                        <a:rPr lang="fi-FI" dirty="0" err="1"/>
                        <a:t>Deming</a:t>
                      </a:r>
                      <a:endParaRPr lang="fi-FI" dirty="0"/>
                    </a:p>
                  </a:txBody>
                  <a:tcPr/>
                </a:tc>
                <a:tc>
                  <a:txBody>
                    <a:bodyPr/>
                    <a:lstStyle/>
                    <a:p>
                      <a:r>
                        <a:rPr lang="fi-FI" sz="1400" dirty="0"/>
                        <a:t>Asiakkaalle tärkein tuote</a:t>
                      </a:r>
                    </a:p>
                  </a:txBody>
                  <a:tcPr/>
                </a:tc>
                <a:extLst>
                  <a:ext uri="{0D108BD9-81ED-4DB2-BD59-A6C34878D82A}">
                    <a16:rowId xmlns:a16="http://schemas.microsoft.com/office/drawing/2014/main" val="503894366"/>
                  </a:ext>
                </a:extLst>
              </a:tr>
              <a:tr h="370840">
                <a:tc>
                  <a:txBody>
                    <a:bodyPr/>
                    <a:lstStyle/>
                    <a:p>
                      <a:r>
                        <a:rPr lang="fi-FI" dirty="0" err="1"/>
                        <a:t>Grosby</a:t>
                      </a:r>
                      <a:endParaRPr lang="fi-FI" dirty="0"/>
                    </a:p>
                  </a:txBody>
                  <a:tcPr/>
                </a:tc>
                <a:tc>
                  <a:txBody>
                    <a:bodyPr/>
                    <a:lstStyle/>
                    <a:p>
                      <a:r>
                        <a:rPr lang="fi-FI" sz="1400" dirty="0"/>
                        <a:t>Täyttää vaatimukset</a:t>
                      </a:r>
                    </a:p>
                  </a:txBody>
                  <a:tcPr/>
                </a:tc>
                <a:extLst>
                  <a:ext uri="{0D108BD9-81ED-4DB2-BD59-A6C34878D82A}">
                    <a16:rowId xmlns:a16="http://schemas.microsoft.com/office/drawing/2014/main" val="3893086808"/>
                  </a:ext>
                </a:extLst>
              </a:tr>
              <a:tr h="370840">
                <a:tc>
                  <a:txBody>
                    <a:bodyPr/>
                    <a:lstStyle/>
                    <a:p>
                      <a:r>
                        <a:rPr lang="fi-FI" dirty="0" err="1"/>
                        <a:t>Ishikawa</a:t>
                      </a:r>
                      <a:endParaRPr lang="fi-FI" dirty="0"/>
                    </a:p>
                  </a:txBody>
                  <a:tcPr/>
                </a:tc>
                <a:tc>
                  <a:txBody>
                    <a:bodyPr/>
                    <a:lstStyle/>
                    <a:p>
                      <a:r>
                        <a:rPr lang="fi-FI" sz="1400" dirty="0"/>
                        <a:t>Asiakastyytyväisyys</a:t>
                      </a:r>
                    </a:p>
                  </a:txBody>
                  <a:tcPr/>
                </a:tc>
                <a:extLst>
                  <a:ext uri="{0D108BD9-81ED-4DB2-BD59-A6C34878D82A}">
                    <a16:rowId xmlns:a16="http://schemas.microsoft.com/office/drawing/2014/main" val="1899675535"/>
                  </a:ext>
                </a:extLst>
              </a:tr>
              <a:tr h="370840">
                <a:tc>
                  <a:txBody>
                    <a:bodyPr/>
                    <a:lstStyle/>
                    <a:p>
                      <a:r>
                        <a:rPr lang="fi-FI" dirty="0" err="1"/>
                        <a:t>Wesselius</a:t>
                      </a:r>
                      <a:endParaRPr lang="fi-FI" dirty="0"/>
                    </a:p>
                  </a:txBody>
                  <a:tcPr/>
                </a:tc>
                <a:tc>
                  <a:txBody>
                    <a:bodyPr/>
                    <a:lstStyle/>
                    <a:p>
                      <a:r>
                        <a:rPr lang="fi-FI" sz="1400" dirty="0"/>
                        <a:t>Laatu</a:t>
                      </a:r>
                      <a:r>
                        <a:rPr lang="fi-FI" sz="1400" baseline="0" dirty="0"/>
                        <a:t> = objektiivisesti arvioitavissa oleva komponentti + subjektiivisesti arvioitavissa oleva komponentti + kokonaan arvioimattomissa oleva komponentti.</a:t>
                      </a:r>
                      <a:endParaRPr lang="fi-FI" sz="1400" dirty="0"/>
                    </a:p>
                  </a:txBody>
                  <a:tcPr/>
                </a:tc>
                <a:extLst>
                  <a:ext uri="{0D108BD9-81ED-4DB2-BD59-A6C34878D82A}">
                    <a16:rowId xmlns:a16="http://schemas.microsoft.com/office/drawing/2014/main" val="281854118"/>
                  </a:ext>
                </a:extLst>
              </a:tr>
              <a:tr h="370840">
                <a:tc>
                  <a:txBody>
                    <a:bodyPr/>
                    <a:lstStyle/>
                    <a:p>
                      <a:r>
                        <a:rPr lang="fi-FI" dirty="0"/>
                        <a:t>PIMS-tietokanta</a:t>
                      </a:r>
                    </a:p>
                  </a:txBody>
                  <a:tcPr/>
                </a:tc>
                <a:tc>
                  <a:txBody>
                    <a:bodyPr/>
                    <a:lstStyle/>
                    <a:p>
                      <a:r>
                        <a:rPr lang="fi-FI" sz="1400" dirty="0"/>
                        <a:t>Laatu: hintaa lukuun ottamatta kaikki muut ostopäätökseen vaikuttavat attribuutit.</a:t>
                      </a:r>
                    </a:p>
                  </a:txBody>
                  <a:tcPr/>
                </a:tc>
                <a:extLst>
                  <a:ext uri="{0D108BD9-81ED-4DB2-BD59-A6C34878D82A}">
                    <a16:rowId xmlns:a16="http://schemas.microsoft.com/office/drawing/2014/main" val="132326853"/>
                  </a:ext>
                </a:extLst>
              </a:tr>
              <a:tr h="370840">
                <a:tc>
                  <a:txBody>
                    <a:bodyPr/>
                    <a:lstStyle/>
                    <a:p>
                      <a:r>
                        <a:rPr lang="fi-FI" dirty="0"/>
                        <a:t>Oxford </a:t>
                      </a:r>
                      <a:r>
                        <a:rPr lang="fi-FI" dirty="0" err="1"/>
                        <a:t>dictionary</a:t>
                      </a:r>
                      <a:endParaRPr lang="fi-FI" dirty="0"/>
                    </a:p>
                  </a:txBody>
                  <a:tcPr/>
                </a:tc>
                <a:tc>
                  <a:txBody>
                    <a:bodyPr/>
                    <a:lstStyle/>
                    <a:p>
                      <a:r>
                        <a:rPr lang="fi-FI" sz="1400" dirty="0"/>
                        <a:t>Erinomaisuuden aste</a:t>
                      </a:r>
                    </a:p>
                  </a:txBody>
                  <a:tcPr/>
                </a:tc>
                <a:extLst>
                  <a:ext uri="{0D108BD9-81ED-4DB2-BD59-A6C34878D82A}">
                    <a16:rowId xmlns:a16="http://schemas.microsoft.com/office/drawing/2014/main" val="478431828"/>
                  </a:ext>
                </a:extLst>
              </a:tr>
              <a:tr h="370840">
                <a:tc>
                  <a:txBody>
                    <a:bodyPr/>
                    <a:lstStyle/>
                    <a:p>
                      <a:r>
                        <a:rPr lang="fi-FI" dirty="0"/>
                        <a:t>ISO</a:t>
                      </a:r>
                    </a:p>
                  </a:txBody>
                  <a:tcPr/>
                </a:tc>
                <a:tc>
                  <a:txBody>
                    <a:bodyPr/>
                    <a:lstStyle/>
                    <a:p>
                      <a:r>
                        <a:rPr lang="fi-FI" sz="1400" dirty="0"/>
                        <a:t>Tuotteen tai palvelun kaikki piirteet ja ominaisuudet, joilla tuote tai palvelu täyttää sille asetetut tai oletettavat vaatimukset.</a:t>
                      </a:r>
                    </a:p>
                  </a:txBody>
                  <a:tcPr/>
                </a:tc>
                <a:extLst>
                  <a:ext uri="{0D108BD9-81ED-4DB2-BD59-A6C34878D82A}">
                    <a16:rowId xmlns:a16="http://schemas.microsoft.com/office/drawing/2014/main" val="895122906"/>
                  </a:ext>
                </a:extLst>
              </a:tr>
              <a:tr h="370840">
                <a:tc>
                  <a:txBody>
                    <a:bodyPr/>
                    <a:lstStyle/>
                    <a:p>
                      <a:r>
                        <a:rPr lang="fi-FI" dirty="0"/>
                        <a:t>Kauppamiehen</a:t>
                      </a:r>
                      <a:r>
                        <a:rPr lang="fi-FI" baseline="0" dirty="0"/>
                        <a:t> aksiooma</a:t>
                      </a:r>
                      <a:endParaRPr lang="fi-FI" dirty="0"/>
                    </a:p>
                  </a:txBody>
                  <a:tcPr/>
                </a:tc>
                <a:tc>
                  <a:txBody>
                    <a:bodyPr/>
                    <a:lstStyle/>
                    <a:p>
                      <a:r>
                        <a:rPr lang="fi-FI" sz="1400" dirty="0"/>
                        <a:t>Asiakastyytyväisyys on tärkeintä. Tyytyväiset asiakkaat ostavat uudestaan</a:t>
                      </a:r>
                      <a:r>
                        <a:rPr lang="fi-FI" sz="1400" baseline="0" dirty="0"/>
                        <a:t> ja kertovat muillekin hyvästä tuotteesta. Hyvä tuote tarkoittaa parempaa kuin kilpailijoilla.</a:t>
                      </a:r>
                      <a:endParaRPr lang="fi-FI" sz="1400" dirty="0"/>
                    </a:p>
                  </a:txBody>
                  <a:tcPr/>
                </a:tc>
                <a:extLst>
                  <a:ext uri="{0D108BD9-81ED-4DB2-BD59-A6C34878D82A}">
                    <a16:rowId xmlns:a16="http://schemas.microsoft.com/office/drawing/2014/main" val="2935046903"/>
                  </a:ext>
                </a:extLst>
              </a:tr>
              <a:tr h="370840">
                <a:tc>
                  <a:txBody>
                    <a:bodyPr/>
                    <a:lstStyle/>
                    <a:p>
                      <a:r>
                        <a:rPr lang="fi-FI" dirty="0" err="1"/>
                        <a:t>Weinberg</a:t>
                      </a:r>
                      <a:endParaRPr lang="fi-FI" dirty="0"/>
                    </a:p>
                  </a:txBody>
                  <a:tcPr/>
                </a:tc>
                <a:tc>
                  <a:txBody>
                    <a:bodyPr/>
                    <a:lstStyle/>
                    <a:p>
                      <a:r>
                        <a:rPr lang="fi-FI" sz="1400" dirty="0"/>
                        <a:t>Laatu on arvoa (</a:t>
                      </a:r>
                      <a:r>
                        <a:rPr lang="fi-FI" sz="1400" dirty="0" err="1"/>
                        <a:t>value</a:t>
                      </a:r>
                      <a:r>
                        <a:rPr lang="fi-FI" sz="1400" dirty="0"/>
                        <a:t>) jollekin henkilölle</a:t>
                      </a:r>
                    </a:p>
                  </a:txBody>
                  <a:tcPr/>
                </a:tc>
                <a:extLst>
                  <a:ext uri="{0D108BD9-81ED-4DB2-BD59-A6C34878D82A}">
                    <a16:rowId xmlns:a16="http://schemas.microsoft.com/office/drawing/2014/main" val="338266928"/>
                  </a:ext>
                </a:extLst>
              </a:tr>
            </a:tbl>
          </a:graphicData>
        </a:graphic>
      </p:graphicFrame>
    </p:spTree>
    <p:extLst>
      <p:ext uri="{BB962C8B-B14F-4D97-AF65-F5344CB8AC3E}">
        <p14:creationId xmlns:p14="http://schemas.microsoft.com/office/powerpoint/2010/main" val="1927424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DAC6935-D1D2-4F81-8C9D-DC348B210085}"/>
              </a:ext>
            </a:extLst>
          </p:cNvPr>
          <p:cNvSpPr>
            <a:spLocks noGrp="1"/>
          </p:cNvSpPr>
          <p:nvPr>
            <p:ph type="title"/>
          </p:nvPr>
        </p:nvSpPr>
        <p:spPr>
          <a:xfrm>
            <a:off x="323528" y="415354"/>
            <a:ext cx="7848872" cy="716236"/>
          </a:xfrm>
        </p:spPr>
        <p:txBody>
          <a:bodyPr>
            <a:normAutofit/>
          </a:bodyPr>
          <a:lstStyle/>
          <a:p>
            <a:r>
              <a:rPr lang="fi-FI" sz="2000" dirty="0"/>
              <a:t>Laatu, standardit ja kriteerit</a:t>
            </a:r>
          </a:p>
        </p:txBody>
      </p:sp>
      <p:sp>
        <p:nvSpPr>
          <p:cNvPr id="3" name="Tekstin paikkamerkki 2">
            <a:extLst>
              <a:ext uri="{FF2B5EF4-FFF2-40B4-BE49-F238E27FC236}">
                <a16:creationId xmlns:a16="http://schemas.microsoft.com/office/drawing/2014/main" id="{DC19E7B0-723E-4C36-9148-4C0EB6ED755C}"/>
              </a:ext>
            </a:extLst>
          </p:cNvPr>
          <p:cNvSpPr>
            <a:spLocks noGrp="1"/>
          </p:cNvSpPr>
          <p:nvPr>
            <p:ph type="body" sz="half" idx="10"/>
          </p:nvPr>
        </p:nvSpPr>
        <p:spPr>
          <a:xfrm>
            <a:off x="827584" y="1347614"/>
            <a:ext cx="7560840" cy="2808312"/>
          </a:xfrm>
        </p:spPr>
        <p:txBody>
          <a:bodyPr/>
          <a:lstStyle/>
          <a:p>
            <a:r>
              <a:rPr lang="fi-FI" dirty="0"/>
              <a:t>Laatu ei ole käsitteenä yksiselitteinen. Sen voidaan yksinkertaistaen sanoa olevan toiminnan kykyä vastata odotuksiin ja toiveisiin. Laadun voidaan sanoa myös olevan kykyä tietää, mitkä nämä odotukset ovat, ja kykyä oppia sekä käyttää opittua toiminnan kehittämiseen. Laatukriteeri on taas ennalta asetettu kuvaus tai taso sille, millaisia nämä toiveet ovat .</a:t>
            </a:r>
          </a:p>
          <a:p>
            <a:pPr marL="0" indent="0">
              <a:buNone/>
            </a:pPr>
            <a:endParaRPr lang="fi-FI" dirty="0"/>
          </a:p>
          <a:p>
            <a:r>
              <a:rPr lang="fi-FI" dirty="0"/>
              <a:t>Standardi on yhteinen menettelytapa toistuvaan toimintaan. Standardit ovat luonteeltaan suosituksia, mutta viranomaiset saattavat edellyttää niiden käyttöä. Standardi on kirjallinen julkaisu ja standardisoinnista huolehtivan viranomaisen, järjestön tai muun tunnustetun elimen hyväksymä. </a:t>
            </a:r>
          </a:p>
          <a:p>
            <a:endParaRPr lang="fi-FI" dirty="0"/>
          </a:p>
        </p:txBody>
      </p:sp>
    </p:spTree>
    <p:extLst>
      <p:ext uri="{BB962C8B-B14F-4D97-AF65-F5344CB8AC3E}">
        <p14:creationId xmlns:p14="http://schemas.microsoft.com/office/powerpoint/2010/main" val="4121356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30D62D96-A3D1-4A63-87CA-D652B6E4C005}"/>
              </a:ext>
            </a:extLst>
          </p:cNvPr>
          <p:cNvSpPr>
            <a:spLocks noGrp="1" noChangeArrowheads="1"/>
          </p:cNvSpPr>
          <p:nvPr>
            <p:ph type="title"/>
          </p:nvPr>
        </p:nvSpPr>
        <p:spPr/>
        <p:txBody>
          <a:bodyPr/>
          <a:lstStyle/>
          <a:p>
            <a:r>
              <a:rPr lang="fi-FI" altLang="fi-FI" dirty="0"/>
              <a:t>Laatu - kenen näkökulmasta?</a:t>
            </a:r>
          </a:p>
        </p:txBody>
      </p:sp>
      <p:sp>
        <p:nvSpPr>
          <p:cNvPr id="2" name="Suorakulmio 1"/>
          <p:cNvSpPr/>
          <p:nvPr/>
        </p:nvSpPr>
        <p:spPr>
          <a:xfrm>
            <a:off x="1403648" y="1059582"/>
            <a:ext cx="5976664" cy="3456384"/>
          </a:xfrm>
          <a:prstGeom prst="rect">
            <a:avLst/>
          </a:prstGeom>
          <a:solidFill>
            <a:schemeClr val="bg1"/>
          </a:solidFill>
          <a:ln w="57150" cmpd="thickThin">
            <a:solidFill>
              <a:srgbClr val="00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p</a:t>
            </a:r>
          </a:p>
        </p:txBody>
      </p:sp>
      <p:sp>
        <p:nvSpPr>
          <p:cNvPr id="3" name="Pyöristetty suorakulmio 2"/>
          <p:cNvSpPr/>
          <p:nvPr/>
        </p:nvSpPr>
        <p:spPr>
          <a:xfrm>
            <a:off x="3779912" y="2571750"/>
            <a:ext cx="1224136" cy="43204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400" b="1" dirty="0">
                <a:solidFill>
                  <a:schemeClr val="tx1"/>
                </a:solidFill>
              </a:rPr>
              <a:t>LAATU</a:t>
            </a:r>
            <a:endParaRPr lang="fi-FI" b="1" dirty="0">
              <a:solidFill>
                <a:schemeClr val="tx1"/>
              </a:solidFill>
            </a:endParaRPr>
          </a:p>
        </p:txBody>
      </p:sp>
      <p:sp>
        <p:nvSpPr>
          <p:cNvPr id="4" name="Tekstiruutu 3"/>
          <p:cNvSpPr txBox="1"/>
          <p:nvPr/>
        </p:nvSpPr>
        <p:spPr>
          <a:xfrm>
            <a:off x="2491732" y="1368179"/>
            <a:ext cx="4456532" cy="369332"/>
          </a:xfrm>
          <a:prstGeom prst="rect">
            <a:avLst/>
          </a:prstGeom>
          <a:noFill/>
        </p:spPr>
        <p:txBody>
          <a:bodyPr wrap="square" rtlCol="0">
            <a:spAutoFit/>
          </a:bodyPr>
          <a:lstStyle/>
          <a:p>
            <a:r>
              <a:rPr lang="fi-FI" dirty="0"/>
              <a:t>Palvelun käyttäjän näkökulma</a:t>
            </a:r>
          </a:p>
        </p:txBody>
      </p:sp>
      <p:sp>
        <p:nvSpPr>
          <p:cNvPr id="7" name="Tekstiruutu 6"/>
          <p:cNvSpPr txBox="1"/>
          <p:nvPr/>
        </p:nvSpPr>
        <p:spPr>
          <a:xfrm>
            <a:off x="1529662" y="2089890"/>
            <a:ext cx="2124236" cy="369332"/>
          </a:xfrm>
          <a:prstGeom prst="rect">
            <a:avLst/>
          </a:prstGeom>
          <a:noFill/>
        </p:spPr>
        <p:txBody>
          <a:bodyPr wrap="square" rtlCol="0">
            <a:spAutoFit/>
          </a:bodyPr>
          <a:lstStyle/>
          <a:p>
            <a:r>
              <a:rPr lang="fi-FI" dirty="0"/>
              <a:t>Organisaation taso</a:t>
            </a:r>
          </a:p>
        </p:txBody>
      </p:sp>
      <p:sp>
        <p:nvSpPr>
          <p:cNvPr id="8" name="Tekstiruutu 7"/>
          <p:cNvSpPr txBox="1"/>
          <p:nvPr/>
        </p:nvSpPr>
        <p:spPr>
          <a:xfrm>
            <a:off x="1529672" y="3170010"/>
            <a:ext cx="2250250" cy="646331"/>
          </a:xfrm>
          <a:prstGeom prst="rect">
            <a:avLst/>
          </a:prstGeom>
          <a:noFill/>
        </p:spPr>
        <p:txBody>
          <a:bodyPr wrap="square" rtlCol="0">
            <a:spAutoFit/>
          </a:bodyPr>
          <a:lstStyle/>
          <a:p>
            <a:r>
              <a:rPr lang="fi-FI" dirty="0"/>
              <a:t>Valtakunnallinen/</a:t>
            </a:r>
          </a:p>
          <a:p>
            <a:r>
              <a:rPr lang="fi-FI" dirty="0"/>
              <a:t>kansainvälinen taso</a:t>
            </a:r>
          </a:p>
        </p:txBody>
      </p:sp>
      <p:sp>
        <p:nvSpPr>
          <p:cNvPr id="9" name="Tekstiruutu 8"/>
          <p:cNvSpPr txBox="1"/>
          <p:nvPr/>
        </p:nvSpPr>
        <p:spPr>
          <a:xfrm>
            <a:off x="2163714" y="3890090"/>
            <a:ext cx="4456532" cy="369332"/>
          </a:xfrm>
          <a:prstGeom prst="rect">
            <a:avLst/>
          </a:prstGeom>
          <a:noFill/>
        </p:spPr>
        <p:txBody>
          <a:bodyPr wrap="square" rtlCol="0">
            <a:spAutoFit/>
          </a:bodyPr>
          <a:lstStyle/>
          <a:p>
            <a:r>
              <a:rPr lang="fi-FI" dirty="0"/>
              <a:t>Maksajan tai palvelun rahoittajan näkökulma</a:t>
            </a:r>
          </a:p>
        </p:txBody>
      </p:sp>
      <p:sp>
        <p:nvSpPr>
          <p:cNvPr id="10" name="Tekstiruutu 9"/>
          <p:cNvSpPr txBox="1"/>
          <p:nvPr/>
        </p:nvSpPr>
        <p:spPr>
          <a:xfrm>
            <a:off x="5562110" y="1851670"/>
            <a:ext cx="1530170" cy="646331"/>
          </a:xfrm>
          <a:prstGeom prst="rect">
            <a:avLst/>
          </a:prstGeom>
          <a:noFill/>
        </p:spPr>
        <p:txBody>
          <a:bodyPr wrap="square" rtlCol="0">
            <a:spAutoFit/>
          </a:bodyPr>
          <a:lstStyle/>
          <a:p>
            <a:r>
              <a:rPr lang="fi-FI" dirty="0"/>
              <a:t>Työntekijän näkökulma</a:t>
            </a:r>
          </a:p>
        </p:txBody>
      </p:sp>
      <p:sp>
        <p:nvSpPr>
          <p:cNvPr id="11" name="Tekstiruutu 10"/>
          <p:cNvSpPr txBox="1"/>
          <p:nvPr/>
        </p:nvSpPr>
        <p:spPr>
          <a:xfrm>
            <a:off x="5562120" y="3221563"/>
            <a:ext cx="1674176" cy="646331"/>
          </a:xfrm>
          <a:prstGeom prst="rect">
            <a:avLst/>
          </a:prstGeom>
          <a:noFill/>
        </p:spPr>
        <p:txBody>
          <a:bodyPr wrap="square" rtlCol="0">
            <a:spAutoFit/>
          </a:bodyPr>
          <a:lstStyle/>
          <a:p>
            <a:r>
              <a:rPr lang="fi-FI" dirty="0"/>
              <a:t>Paikallinen ja alueellinen taso</a:t>
            </a:r>
          </a:p>
        </p:txBody>
      </p:sp>
      <p:cxnSp>
        <p:nvCxnSpPr>
          <p:cNvPr id="6" name="Suora yhdysviiva 5"/>
          <p:cNvCxnSpPr>
            <a:cxnSpLocks/>
          </p:cNvCxnSpPr>
          <p:nvPr/>
        </p:nvCxnSpPr>
        <p:spPr>
          <a:xfrm flipV="1">
            <a:off x="4350003" y="1711485"/>
            <a:ext cx="0" cy="88246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uora yhdysviiva 13"/>
          <p:cNvCxnSpPr>
            <a:stCxn id="9" idx="0"/>
          </p:cNvCxnSpPr>
          <p:nvPr/>
        </p:nvCxnSpPr>
        <p:spPr>
          <a:xfrm flipV="1">
            <a:off x="4391980" y="3004668"/>
            <a:ext cx="0" cy="88542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uora yhdysviiva 14"/>
          <p:cNvCxnSpPr/>
          <p:nvPr/>
        </p:nvCxnSpPr>
        <p:spPr>
          <a:xfrm flipV="1">
            <a:off x="2591179" y="2944711"/>
            <a:ext cx="1150942" cy="30659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uora yhdysviiva 15"/>
          <p:cNvCxnSpPr>
            <a:endCxn id="7" idx="2"/>
          </p:cNvCxnSpPr>
          <p:nvPr/>
        </p:nvCxnSpPr>
        <p:spPr>
          <a:xfrm flipH="1" flipV="1">
            <a:off x="2591780" y="2459222"/>
            <a:ext cx="1131999" cy="17724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uora yhdysviiva 16"/>
          <p:cNvCxnSpPr/>
          <p:nvPr/>
        </p:nvCxnSpPr>
        <p:spPr>
          <a:xfrm flipH="1" flipV="1">
            <a:off x="5041840" y="2966924"/>
            <a:ext cx="1076545" cy="25463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uora yhdysviiva 17"/>
          <p:cNvCxnSpPr/>
          <p:nvPr/>
        </p:nvCxnSpPr>
        <p:spPr>
          <a:xfrm flipV="1">
            <a:off x="5041839" y="2459222"/>
            <a:ext cx="1058204" cy="1845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Kehänuoli 7172"/>
          <p:cNvSpPr/>
          <p:nvPr/>
        </p:nvSpPr>
        <p:spPr>
          <a:xfrm>
            <a:off x="4416715" y="1553825"/>
            <a:ext cx="1512168" cy="1299049"/>
          </a:xfrm>
          <a:prstGeom prst="circularArrow">
            <a:avLst>
              <a:gd name="adj1" fmla="val 7939"/>
              <a:gd name="adj2" fmla="val 1142319"/>
              <a:gd name="adj3" fmla="val 20421516"/>
              <a:gd name="adj4" fmla="val 16366138"/>
              <a:gd name="adj5" fmla="val 80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solidFill>
            </a:endParaRPr>
          </a:p>
        </p:txBody>
      </p:sp>
      <p:sp>
        <p:nvSpPr>
          <p:cNvPr id="7170" name="Otsikko 1">
            <a:extLst>
              <a:ext uri="{FF2B5EF4-FFF2-40B4-BE49-F238E27FC236}">
                <a16:creationId xmlns:a16="http://schemas.microsoft.com/office/drawing/2014/main" id="{1019C2F9-42DA-45A7-9578-27F9650FECA2}"/>
              </a:ext>
            </a:extLst>
          </p:cNvPr>
          <p:cNvSpPr>
            <a:spLocks noGrp="1" noChangeArrowheads="1"/>
          </p:cNvSpPr>
          <p:nvPr>
            <p:ph type="title"/>
          </p:nvPr>
        </p:nvSpPr>
        <p:spPr>
          <a:xfrm>
            <a:off x="0" y="162905"/>
            <a:ext cx="9144000" cy="857250"/>
          </a:xfrm>
        </p:spPr>
        <p:txBody>
          <a:bodyPr/>
          <a:lstStyle/>
          <a:p>
            <a:r>
              <a:rPr lang="fi-FI" altLang="fi-FI" dirty="0"/>
              <a:t>Esimerkki koulutuksen laadun kehittämisestä</a:t>
            </a:r>
            <a:br>
              <a:rPr lang="fi-FI" altLang="fi-FI" dirty="0"/>
            </a:br>
            <a:br>
              <a:rPr lang="fi-FI" altLang="fi-FI" dirty="0"/>
            </a:br>
            <a:r>
              <a:rPr lang="fi-FI" altLang="fi-FI" sz="1400" dirty="0">
                <a:solidFill>
                  <a:srgbClr val="92D050"/>
                </a:solidFill>
              </a:rPr>
              <a:t>KOULUTUKSEN JATKUVAN KEHITTÄMISEN SYKLI</a:t>
            </a:r>
            <a:endParaRPr lang="fi-FI" altLang="fi-FI" dirty="0">
              <a:solidFill>
                <a:srgbClr val="92D050"/>
              </a:solidFill>
            </a:endParaRPr>
          </a:p>
        </p:txBody>
      </p:sp>
      <p:sp>
        <p:nvSpPr>
          <p:cNvPr id="2" name="Pyöristetty suorakulmio 1"/>
          <p:cNvSpPr/>
          <p:nvPr/>
        </p:nvSpPr>
        <p:spPr>
          <a:xfrm>
            <a:off x="3707904" y="1075277"/>
            <a:ext cx="1368152" cy="576064"/>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fi-FI" sz="1400" dirty="0"/>
              <a:t>JOHTAMINEN</a:t>
            </a:r>
          </a:p>
        </p:txBody>
      </p:sp>
      <p:sp>
        <p:nvSpPr>
          <p:cNvPr id="5" name="Pyöristetty suorakulmio 4"/>
          <p:cNvSpPr/>
          <p:nvPr/>
        </p:nvSpPr>
        <p:spPr>
          <a:xfrm>
            <a:off x="2339752" y="3350935"/>
            <a:ext cx="1368152" cy="576064"/>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fi-FI" sz="1400" dirty="0"/>
              <a:t>SEURANTA JA ARVIOINTI</a:t>
            </a:r>
          </a:p>
        </p:txBody>
      </p:sp>
      <p:sp>
        <p:nvSpPr>
          <p:cNvPr id="6" name="Pyöristetty suorakulmio 5"/>
          <p:cNvSpPr/>
          <p:nvPr/>
        </p:nvSpPr>
        <p:spPr>
          <a:xfrm>
            <a:off x="1511660" y="2067694"/>
            <a:ext cx="1368152" cy="576064"/>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fi-FI" sz="1400" dirty="0"/>
              <a:t>JATKUVA KEHITTÄMINEN</a:t>
            </a:r>
          </a:p>
        </p:txBody>
      </p:sp>
      <p:sp>
        <p:nvSpPr>
          <p:cNvPr id="7" name="Pyöristetty suorakulmio 6"/>
          <p:cNvSpPr/>
          <p:nvPr/>
        </p:nvSpPr>
        <p:spPr>
          <a:xfrm>
            <a:off x="5945565" y="2067694"/>
            <a:ext cx="1368152" cy="576064"/>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i-FI" sz="1400" dirty="0"/>
              <a:t>SUUNNITTELU</a:t>
            </a:r>
          </a:p>
        </p:txBody>
      </p:sp>
      <p:sp>
        <p:nvSpPr>
          <p:cNvPr id="9" name="Pyöristetty suorakulmio 8"/>
          <p:cNvSpPr/>
          <p:nvPr/>
        </p:nvSpPr>
        <p:spPr>
          <a:xfrm>
            <a:off x="5076056" y="3350935"/>
            <a:ext cx="1368152" cy="576064"/>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i-FI" sz="1400" dirty="0"/>
              <a:t>TOTEUTUS</a:t>
            </a:r>
          </a:p>
        </p:txBody>
      </p:sp>
      <p:sp>
        <p:nvSpPr>
          <p:cNvPr id="3" name="Suorakulmio 2"/>
          <p:cNvSpPr/>
          <p:nvPr/>
        </p:nvSpPr>
        <p:spPr>
          <a:xfrm>
            <a:off x="5580112" y="1075278"/>
            <a:ext cx="2448272" cy="815302"/>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Tekstiruutu 9"/>
          <p:cNvSpPr txBox="1"/>
          <p:nvPr/>
        </p:nvSpPr>
        <p:spPr>
          <a:xfrm>
            <a:off x="5580112" y="1059582"/>
            <a:ext cx="2448272" cy="830997"/>
          </a:xfrm>
          <a:prstGeom prst="rect">
            <a:avLst/>
          </a:prstGeom>
          <a:noFill/>
        </p:spPr>
        <p:txBody>
          <a:bodyPr wrap="square" rtlCol="0">
            <a:spAutoFit/>
          </a:bodyPr>
          <a:lstStyle/>
          <a:p>
            <a:pPr marL="171450" indent="-171450">
              <a:buFont typeface="Arial" panose="020B0604020202020204" pitchFamily="34" charset="0"/>
              <a:buChar char="•"/>
            </a:pPr>
            <a:r>
              <a:rPr lang="fi-FI" sz="800" dirty="0"/>
              <a:t>Strategia ja toimintasuunnitelma</a:t>
            </a:r>
          </a:p>
          <a:p>
            <a:pPr marL="171450" indent="-171450">
              <a:buFont typeface="Arial" panose="020B0604020202020204" pitchFamily="34" charset="0"/>
              <a:buChar char="•"/>
            </a:pPr>
            <a:r>
              <a:rPr lang="fi-FI" sz="800" dirty="0"/>
              <a:t>Henkilöstösuunnitelma</a:t>
            </a:r>
          </a:p>
          <a:p>
            <a:pPr marL="171450" indent="-171450">
              <a:buFont typeface="Arial" panose="020B0604020202020204" pitchFamily="34" charset="0"/>
              <a:buChar char="•"/>
            </a:pPr>
            <a:r>
              <a:rPr lang="fi-FI" sz="800" dirty="0"/>
              <a:t>Koulutuksen </a:t>
            </a:r>
            <a:r>
              <a:rPr lang="fi-FI" sz="800" dirty="0" err="1"/>
              <a:t>kokonais</a:t>
            </a:r>
            <a:r>
              <a:rPr lang="fi-FI" sz="800" dirty="0"/>
              <a:t>- ja vuosisuunnitelma</a:t>
            </a:r>
          </a:p>
          <a:p>
            <a:pPr marL="171450" indent="-171450">
              <a:buFont typeface="Arial" panose="020B0604020202020204" pitchFamily="34" charset="0"/>
              <a:buChar char="•"/>
            </a:pPr>
            <a:r>
              <a:rPr lang="fi-FI" sz="800" dirty="0"/>
              <a:t>Osaamistarpeet ja koulutustarjonta</a:t>
            </a:r>
          </a:p>
          <a:p>
            <a:pPr marL="171450" indent="-171450">
              <a:buFont typeface="Arial" panose="020B0604020202020204" pitchFamily="34" charset="0"/>
              <a:buChar char="•"/>
            </a:pPr>
            <a:r>
              <a:rPr lang="fi-FI" sz="800" dirty="0"/>
              <a:t>Oppimiskäsitys </a:t>
            </a:r>
          </a:p>
          <a:p>
            <a:pPr marL="171450" indent="-171450">
              <a:buFont typeface="Arial" panose="020B0604020202020204" pitchFamily="34" charset="0"/>
              <a:buChar char="•"/>
            </a:pPr>
            <a:r>
              <a:rPr lang="fi-FI" sz="800" dirty="0"/>
              <a:t>Resurssit </a:t>
            </a:r>
          </a:p>
        </p:txBody>
      </p:sp>
      <p:sp>
        <p:nvSpPr>
          <p:cNvPr id="13" name="Suorakulmio 12"/>
          <p:cNvSpPr/>
          <p:nvPr/>
        </p:nvSpPr>
        <p:spPr>
          <a:xfrm>
            <a:off x="6804248" y="2731462"/>
            <a:ext cx="2232248" cy="704384"/>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4" name="Tekstiruutu 13"/>
          <p:cNvSpPr txBox="1"/>
          <p:nvPr/>
        </p:nvSpPr>
        <p:spPr>
          <a:xfrm>
            <a:off x="6804248" y="2715766"/>
            <a:ext cx="2232248" cy="584775"/>
          </a:xfrm>
          <a:prstGeom prst="rect">
            <a:avLst/>
          </a:prstGeom>
          <a:noFill/>
        </p:spPr>
        <p:txBody>
          <a:bodyPr wrap="square" rtlCol="0">
            <a:spAutoFit/>
          </a:bodyPr>
          <a:lstStyle/>
          <a:p>
            <a:pPr marL="171450" indent="-171450">
              <a:buFont typeface="Arial" panose="020B0604020202020204" pitchFamily="34" charset="0"/>
              <a:buChar char="•"/>
            </a:pPr>
            <a:r>
              <a:rPr lang="fi-FI" sz="800" dirty="0"/>
              <a:t>Opintojaksot ja niiden toteutussuunnitelmat</a:t>
            </a:r>
          </a:p>
          <a:p>
            <a:pPr marL="171450" indent="-171450">
              <a:buFont typeface="Arial" panose="020B0604020202020204" pitchFamily="34" charset="0"/>
              <a:buChar char="•"/>
            </a:pPr>
            <a:r>
              <a:rPr lang="fi-FI" sz="800" dirty="0"/>
              <a:t>Osaamislähtöisten tavoitteiden, koulutussisältöjen ja opintojen kuormittavuuden suunnittelu</a:t>
            </a:r>
          </a:p>
        </p:txBody>
      </p:sp>
      <p:sp>
        <p:nvSpPr>
          <p:cNvPr id="16" name="Suorakulmio 15"/>
          <p:cNvSpPr/>
          <p:nvPr/>
        </p:nvSpPr>
        <p:spPr>
          <a:xfrm>
            <a:off x="5940152" y="4027606"/>
            <a:ext cx="2232248" cy="569079"/>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 name="Tekstiruutu 16"/>
          <p:cNvSpPr txBox="1"/>
          <p:nvPr/>
        </p:nvSpPr>
        <p:spPr>
          <a:xfrm>
            <a:off x="5940152" y="4011910"/>
            <a:ext cx="2232248" cy="584775"/>
          </a:xfrm>
          <a:prstGeom prst="rect">
            <a:avLst/>
          </a:prstGeom>
          <a:noFill/>
        </p:spPr>
        <p:txBody>
          <a:bodyPr wrap="square" rtlCol="0">
            <a:spAutoFit/>
          </a:bodyPr>
          <a:lstStyle/>
          <a:p>
            <a:pPr marL="171450" indent="-171450">
              <a:buFont typeface="Arial" panose="020B0604020202020204" pitchFamily="34" charset="0"/>
              <a:buChar char="•"/>
            </a:pPr>
            <a:r>
              <a:rPr lang="fi-FI" sz="800" dirty="0"/>
              <a:t>Koulutuksen toimintatavat, ohjeet ja mallit </a:t>
            </a:r>
          </a:p>
          <a:p>
            <a:pPr marL="171450" indent="-171450">
              <a:buFont typeface="Arial" panose="020B0604020202020204" pitchFamily="34" charset="0"/>
              <a:buChar char="•"/>
            </a:pPr>
            <a:r>
              <a:rPr lang="fi-FI" sz="800" dirty="0"/>
              <a:t>Koulutusmenetelmät ja –sisällöt</a:t>
            </a:r>
          </a:p>
          <a:p>
            <a:pPr marL="171450" indent="-171450">
              <a:buFont typeface="Arial" panose="020B0604020202020204" pitchFamily="34" charset="0"/>
              <a:buChar char="•"/>
            </a:pPr>
            <a:r>
              <a:rPr lang="fi-FI" sz="800" dirty="0"/>
              <a:t>Kouluttajat</a:t>
            </a:r>
          </a:p>
          <a:p>
            <a:pPr marL="171450" indent="-171450">
              <a:buFont typeface="Arial" panose="020B0604020202020204" pitchFamily="34" charset="0"/>
              <a:buChar char="•"/>
            </a:pPr>
            <a:r>
              <a:rPr lang="fi-FI" sz="800" dirty="0"/>
              <a:t>Oppijan osaamisen arviointi</a:t>
            </a:r>
          </a:p>
        </p:txBody>
      </p:sp>
      <p:sp>
        <p:nvSpPr>
          <p:cNvPr id="18" name="Suorakulmio 17"/>
          <p:cNvSpPr/>
          <p:nvPr/>
        </p:nvSpPr>
        <p:spPr>
          <a:xfrm>
            <a:off x="1403648" y="4027606"/>
            <a:ext cx="2232248" cy="445969"/>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9" name="Tekstiruutu 18"/>
          <p:cNvSpPr txBox="1"/>
          <p:nvPr/>
        </p:nvSpPr>
        <p:spPr>
          <a:xfrm>
            <a:off x="1403648" y="4011910"/>
            <a:ext cx="2232248" cy="461665"/>
          </a:xfrm>
          <a:prstGeom prst="rect">
            <a:avLst/>
          </a:prstGeom>
          <a:noFill/>
        </p:spPr>
        <p:txBody>
          <a:bodyPr wrap="square" rtlCol="0">
            <a:spAutoFit/>
          </a:bodyPr>
          <a:lstStyle/>
          <a:p>
            <a:pPr marL="171450" indent="-171450">
              <a:buFont typeface="Arial" panose="020B0604020202020204" pitchFamily="34" charset="0"/>
              <a:buChar char="•"/>
            </a:pPr>
            <a:r>
              <a:rPr lang="fi-FI" sz="800" dirty="0"/>
              <a:t>Koulutuksen laatu ja vaikuttavuus</a:t>
            </a:r>
          </a:p>
          <a:p>
            <a:pPr marL="171450" indent="-171450">
              <a:buFont typeface="Arial" panose="020B0604020202020204" pitchFamily="34" charset="0"/>
              <a:buChar char="•"/>
            </a:pPr>
            <a:r>
              <a:rPr lang="fi-FI" sz="800" dirty="0"/>
              <a:t>Toimintamallit ja arviointimenetelmät</a:t>
            </a:r>
          </a:p>
          <a:p>
            <a:pPr marL="171450" indent="-171450">
              <a:buFont typeface="Arial" panose="020B0604020202020204" pitchFamily="34" charset="0"/>
              <a:buChar char="•"/>
            </a:pPr>
            <a:r>
              <a:rPr lang="fi-FI" sz="800" dirty="0"/>
              <a:t>Riskienhallinta</a:t>
            </a:r>
          </a:p>
        </p:txBody>
      </p:sp>
      <p:sp>
        <p:nvSpPr>
          <p:cNvPr id="20" name="Suorakulmio 19"/>
          <p:cNvSpPr/>
          <p:nvPr/>
        </p:nvSpPr>
        <p:spPr>
          <a:xfrm>
            <a:off x="323528" y="2730579"/>
            <a:ext cx="2232248" cy="345227"/>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1" name="Tekstiruutu 20"/>
          <p:cNvSpPr txBox="1"/>
          <p:nvPr/>
        </p:nvSpPr>
        <p:spPr>
          <a:xfrm>
            <a:off x="323528" y="2714883"/>
            <a:ext cx="2232248" cy="338554"/>
          </a:xfrm>
          <a:prstGeom prst="rect">
            <a:avLst/>
          </a:prstGeom>
          <a:noFill/>
        </p:spPr>
        <p:txBody>
          <a:bodyPr wrap="square" rtlCol="0">
            <a:spAutoFit/>
          </a:bodyPr>
          <a:lstStyle/>
          <a:p>
            <a:pPr marL="171450" indent="-171450">
              <a:buFont typeface="Arial" panose="020B0604020202020204" pitchFamily="34" charset="0"/>
              <a:buChar char="•"/>
            </a:pPr>
            <a:r>
              <a:rPr lang="fi-FI" sz="800" dirty="0"/>
              <a:t>Raportointi</a:t>
            </a:r>
          </a:p>
          <a:p>
            <a:pPr marL="171450" indent="-171450">
              <a:buFont typeface="Arial" panose="020B0604020202020204" pitchFamily="34" charset="0"/>
              <a:buChar char="•"/>
            </a:pPr>
            <a:r>
              <a:rPr lang="fi-FI" sz="800" dirty="0"/>
              <a:t>Toimintakertomus </a:t>
            </a:r>
          </a:p>
        </p:txBody>
      </p:sp>
      <p:sp>
        <p:nvSpPr>
          <p:cNvPr id="22" name="Suorakulmio 21"/>
          <p:cNvSpPr/>
          <p:nvPr/>
        </p:nvSpPr>
        <p:spPr>
          <a:xfrm>
            <a:off x="1259632" y="1163839"/>
            <a:ext cx="1872208" cy="646332"/>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FF0000"/>
              </a:solidFill>
            </a:endParaRPr>
          </a:p>
        </p:txBody>
      </p:sp>
      <p:sp>
        <p:nvSpPr>
          <p:cNvPr id="23" name="Tekstiruutu 22"/>
          <p:cNvSpPr txBox="1"/>
          <p:nvPr/>
        </p:nvSpPr>
        <p:spPr>
          <a:xfrm>
            <a:off x="1259632" y="1148144"/>
            <a:ext cx="1872208" cy="646331"/>
          </a:xfrm>
          <a:prstGeom prst="rect">
            <a:avLst/>
          </a:prstGeom>
          <a:noFill/>
          <a:ln>
            <a:noFill/>
          </a:ln>
        </p:spPr>
        <p:txBody>
          <a:bodyPr wrap="square" rtlCol="0">
            <a:spAutoFit/>
          </a:bodyPr>
          <a:lstStyle/>
          <a:p>
            <a:pPr algn="ctr"/>
            <a:r>
              <a:rPr lang="fi-FI" sz="1200" dirty="0">
                <a:solidFill>
                  <a:srgbClr val="FF0000"/>
                </a:solidFill>
              </a:rPr>
              <a:t>HYVIEN KÄYTÄNTEIDEN JA KEHITTÄMISKOHTEIDEN TUNNISTAMINEN</a:t>
            </a:r>
          </a:p>
        </p:txBody>
      </p:sp>
      <p:sp>
        <p:nvSpPr>
          <p:cNvPr id="12" name="Räjähdys 2 11"/>
          <p:cNvSpPr/>
          <p:nvPr/>
        </p:nvSpPr>
        <p:spPr>
          <a:xfrm rot="984554">
            <a:off x="3419872" y="2004489"/>
            <a:ext cx="1944216" cy="1346446"/>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6" name="Tekstiruutu 25"/>
          <p:cNvSpPr txBox="1"/>
          <p:nvPr/>
        </p:nvSpPr>
        <p:spPr>
          <a:xfrm>
            <a:off x="3741938" y="2416102"/>
            <a:ext cx="1266712" cy="523220"/>
          </a:xfrm>
          <a:prstGeom prst="rect">
            <a:avLst/>
          </a:prstGeom>
          <a:noFill/>
        </p:spPr>
        <p:txBody>
          <a:bodyPr wrap="square" rtlCol="0">
            <a:spAutoFit/>
          </a:bodyPr>
          <a:lstStyle/>
          <a:p>
            <a:pPr algn="ctr"/>
            <a:r>
              <a:rPr lang="fi-FI" sz="1400" dirty="0"/>
              <a:t>KOULUTUKSEN LAATU</a:t>
            </a:r>
          </a:p>
        </p:txBody>
      </p:sp>
      <p:sp>
        <p:nvSpPr>
          <p:cNvPr id="38" name="Kehänuoli 37"/>
          <p:cNvSpPr/>
          <p:nvPr/>
        </p:nvSpPr>
        <p:spPr>
          <a:xfrm rot="5724874">
            <a:off x="4652603" y="1956185"/>
            <a:ext cx="1410114" cy="1299049"/>
          </a:xfrm>
          <a:prstGeom prst="circularArrow">
            <a:avLst>
              <a:gd name="adj1" fmla="val 7939"/>
              <a:gd name="adj2" fmla="val 1142319"/>
              <a:gd name="adj3" fmla="val 20421516"/>
              <a:gd name="adj4" fmla="val 16366138"/>
              <a:gd name="adj5" fmla="val 80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solidFill>
            </a:endParaRPr>
          </a:p>
        </p:txBody>
      </p:sp>
      <p:sp>
        <p:nvSpPr>
          <p:cNvPr id="39" name="Kehänuoli 38"/>
          <p:cNvSpPr/>
          <p:nvPr/>
        </p:nvSpPr>
        <p:spPr>
          <a:xfrm rot="8242529">
            <a:off x="3770557" y="2464519"/>
            <a:ext cx="1512168" cy="1299049"/>
          </a:xfrm>
          <a:prstGeom prst="circularArrow">
            <a:avLst>
              <a:gd name="adj1" fmla="val 7939"/>
              <a:gd name="adj2" fmla="val 1142319"/>
              <a:gd name="adj3" fmla="val 20421516"/>
              <a:gd name="adj4" fmla="val 17253920"/>
              <a:gd name="adj5" fmla="val 80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solidFill>
            </a:endParaRPr>
          </a:p>
        </p:txBody>
      </p:sp>
      <p:sp>
        <p:nvSpPr>
          <p:cNvPr id="41" name="Kehänuoli 40"/>
          <p:cNvSpPr/>
          <p:nvPr/>
        </p:nvSpPr>
        <p:spPr>
          <a:xfrm rot="16875760">
            <a:off x="2788839" y="1647681"/>
            <a:ext cx="1512168" cy="1299049"/>
          </a:xfrm>
          <a:prstGeom prst="circularArrow">
            <a:avLst>
              <a:gd name="adj1" fmla="val 7939"/>
              <a:gd name="adj2" fmla="val 1142319"/>
              <a:gd name="adj3" fmla="val 20421516"/>
              <a:gd name="adj4" fmla="val 16366138"/>
              <a:gd name="adj5" fmla="val 80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solidFill>
            </a:endParaRPr>
          </a:p>
        </p:txBody>
      </p:sp>
      <p:sp>
        <p:nvSpPr>
          <p:cNvPr id="42" name="Kehänuoli 41"/>
          <p:cNvSpPr/>
          <p:nvPr/>
        </p:nvSpPr>
        <p:spPr>
          <a:xfrm rot="11816874">
            <a:off x="2820933" y="2207753"/>
            <a:ext cx="1512168" cy="1187228"/>
          </a:xfrm>
          <a:prstGeom prst="circularArrow">
            <a:avLst>
              <a:gd name="adj1" fmla="val 7939"/>
              <a:gd name="adj2" fmla="val 1142319"/>
              <a:gd name="adj3" fmla="val 20421516"/>
              <a:gd name="adj4" fmla="val 16366138"/>
              <a:gd name="adj5" fmla="val 80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a:extLst>
              <a:ext uri="{FF2B5EF4-FFF2-40B4-BE49-F238E27FC236}">
                <a16:creationId xmlns:a16="http://schemas.microsoft.com/office/drawing/2014/main" id="{A565D066-A249-4E16-BB3E-E1F2C517161A}"/>
              </a:ext>
            </a:extLst>
          </p:cNvPr>
          <p:cNvSpPr>
            <a:spLocks noGrp="1" noChangeArrowheads="1"/>
          </p:cNvSpPr>
          <p:nvPr>
            <p:ph type="title"/>
          </p:nvPr>
        </p:nvSpPr>
        <p:spPr>
          <a:xfrm>
            <a:off x="611560" y="415354"/>
            <a:ext cx="7488832" cy="857250"/>
          </a:xfrm>
        </p:spPr>
        <p:txBody>
          <a:bodyPr/>
          <a:lstStyle/>
          <a:p>
            <a:pPr>
              <a:defRPr/>
            </a:pPr>
            <a:r>
              <a:rPr lang="fi-FI" altLang="fi-FI" dirty="0"/>
              <a:t>Koulutuksessa ja sosiaali- ja terveydenhuollossa tarvitaan laadun arviointia, koska</a:t>
            </a:r>
          </a:p>
        </p:txBody>
      </p:sp>
      <p:sp>
        <p:nvSpPr>
          <p:cNvPr id="97282" name="Rectangle 2">
            <a:extLst>
              <a:ext uri="{FF2B5EF4-FFF2-40B4-BE49-F238E27FC236}">
                <a16:creationId xmlns:a16="http://schemas.microsoft.com/office/drawing/2014/main" id="{4D414721-E21C-4882-9EFB-481FF251F0ED}"/>
              </a:ext>
            </a:extLst>
          </p:cNvPr>
          <p:cNvSpPr>
            <a:spLocks noGrp="1" noChangeArrowheads="1"/>
          </p:cNvSpPr>
          <p:nvPr>
            <p:ph type="body" sz="half" idx="10"/>
          </p:nvPr>
        </p:nvSpPr>
        <p:spPr>
          <a:xfrm>
            <a:off x="827584" y="1491630"/>
            <a:ext cx="7560840" cy="2664296"/>
          </a:xfrm>
        </p:spPr>
        <p:txBody>
          <a:bodyPr vert="horz" lIns="69056" tIns="34528" rIns="69056" bIns="34528" rtlCol="0">
            <a:normAutofit/>
          </a:bodyPr>
          <a:lstStyle/>
          <a:p>
            <a:pPr>
              <a:defRPr/>
            </a:pPr>
            <a:r>
              <a:rPr lang="fi-FI" altLang="fi-FI" sz="1500" dirty="0"/>
              <a:t>Oman työn laatu on pystyttävä osoittamaan myös muille: ei riitä, jos itse tiedämme olevamme hyviä</a:t>
            </a:r>
          </a:p>
          <a:p>
            <a:pPr>
              <a:defRPr/>
            </a:pPr>
            <a:r>
              <a:rPr lang="fi-FI" altLang="fi-FI" sz="1500" dirty="0"/>
              <a:t>Laadun varmistamisen keinot tulee ilmaista myös kirjallisesti: laatutason säilyminen, vaikka ihmiset vaihtuvat</a:t>
            </a:r>
          </a:p>
          <a:p>
            <a:pPr>
              <a:defRPr/>
            </a:pPr>
            <a:r>
              <a:rPr lang="fi-FI" altLang="fi-FI" sz="1500" dirty="0"/>
              <a:t>Tiedettävä kuka tekee ja vastaa mistäkin: työprosessien kuvaaminen</a:t>
            </a:r>
          </a:p>
          <a:p>
            <a:pPr>
              <a:defRPr/>
            </a:pPr>
            <a:r>
              <a:rPr lang="fi-FI" altLang="fi-FI" sz="1500" dirty="0"/>
              <a:t>Työn tulokset ja asiakkaan saama hyöty tulee pystyä mittaamaan</a:t>
            </a:r>
          </a:p>
          <a:p>
            <a:pPr>
              <a:defRPr/>
            </a:pPr>
            <a:r>
              <a:rPr lang="fi-FI" altLang="fi-FI" sz="1500" dirty="0"/>
              <a:t>Omaa työtä on voitava arvioida kriittisesti: oikean suunnan näkeminen </a:t>
            </a:r>
          </a:p>
          <a:p>
            <a:pPr>
              <a:defRPr/>
            </a:pPr>
            <a:r>
              <a:rPr lang="fi-FI" altLang="fi-FI" sz="1500" dirty="0"/>
              <a:t>Palvelut ovat asiakkaita varten</a:t>
            </a:r>
          </a:p>
          <a:p>
            <a:pPr>
              <a:defRPr/>
            </a:pPr>
            <a:endParaRPr lang="fi-FI" altLang="fi-FI" sz="1500" dirty="0"/>
          </a:p>
        </p:txBody>
      </p:sp>
    </p:spTree>
  </p:cSld>
  <p:clrMapOvr>
    <a:masterClrMapping/>
  </p:clrMapOvr>
  <p:transition>
    <p:cut/>
  </p:transition>
</p:sld>
</file>

<file path=ppt/theme/theme1.xml><?xml version="1.0" encoding="utf-8"?>
<a:theme xmlns:a="http://schemas.openxmlformats.org/drawingml/2006/main" name="Officeova tema">
  <a:themeElements>
    <a:clrScheme name="ApprenticeshipQ">
      <a:dk1>
        <a:srgbClr val="000000"/>
      </a:dk1>
      <a:lt1>
        <a:srgbClr val="FFFDFF"/>
      </a:lt1>
      <a:dk2>
        <a:srgbClr val="000000"/>
      </a:dk2>
      <a:lt2>
        <a:srgbClr val="FFFFFF"/>
      </a:lt2>
      <a:accent1>
        <a:srgbClr val="F2C517"/>
      </a:accent1>
      <a:accent2>
        <a:srgbClr val="046960"/>
      </a:accent2>
      <a:accent3>
        <a:srgbClr val="F2C517"/>
      </a:accent3>
      <a:accent4>
        <a:srgbClr val="F2C517"/>
      </a:accent4>
      <a:accent5>
        <a:srgbClr val="F2C517"/>
      </a:accent5>
      <a:accent6>
        <a:srgbClr val="F2C517"/>
      </a:accent6>
      <a:hlink>
        <a:srgbClr val="0432FF"/>
      </a:hlink>
      <a:folHlink>
        <a:srgbClr val="00000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HEALINT_PPT" id="{7D3489BC-FD19-ED48-8680-E04EB57C2287}" vid="{3EB3A81C-BD78-3448-A860-9C7FE1EA8477}"/>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HEALINT_PPT (1)</Template>
  <TotalTime>232</TotalTime>
  <Words>1968</Words>
  <Application>Microsoft Office PowerPoint</Application>
  <PresentationFormat>On-screen Show (16:9)</PresentationFormat>
  <Paragraphs>363</Paragraphs>
  <Slides>32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Calibri</vt:lpstr>
      <vt:lpstr>Courier New</vt:lpstr>
      <vt:lpstr>DINPro-Bold</vt:lpstr>
      <vt:lpstr>Helvetica</vt:lpstr>
      <vt:lpstr>Times</vt:lpstr>
      <vt:lpstr>Wingdings</vt:lpstr>
      <vt:lpstr>Officeova tema</vt:lpstr>
      <vt:lpstr>AUDITOINTIKOULUTUS (HealInt) </vt:lpstr>
      <vt:lpstr>PowerPoint Presentation</vt:lpstr>
      <vt:lpstr>Auditointikoulutuksen sisältö</vt:lpstr>
      <vt:lpstr>Audiotointikoulutettavien reflektiopäiväkirja</vt:lpstr>
      <vt:lpstr>PowerPoint Presentation</vt:lpstr>
      <vt:lpstr>Laatu, standardit ja kriteerit</vt:lpstr>
      <vt:lpstr>Laatu - kenen näkökulmasta?</vt:lpstr>
      <vt:lpstr>Esimerkki koulutuksen laadun kehittämisestä  KOULUTUKSEN JATKUVAN KEHITTÄMISEN SYKLI</vt:lpstr>
      <vt:lpstr>Koulutuksessa ja sosiaali- ja terveydenhuollossa tarvitaan laadun arviointia, koska</vt:lpstr>
      <vt:lpstr>Laatutyö perustuu prosessien hallintaan </vt:lpstr>
      <vt:lpstr>Toimiva laadunhallintajärjestelmä varmistaa mm. että työyhteisössä</vt:lpstr>
      <vt:lpstr>Johtaminen hoitotyön laadun kehittämisessä </vt:lpstr>
      <vt:lpstr>Laadun mittaaminen</vt:lpstr>
      <vt:lpstr>PowerPoint Presentation</vt:lpstr>
      <vt:lpstr>Auditointi</vt:lpstr>
      <vt:lpstr>Auditoinnin periaatteet</vt:lpstr>
      <vt:lpstr>Laadukas auditointi</vt:lpstr>
      <vt:lpstr>Auditointi kehittävänä arviointina</vt:lpstr>
      <vt:lpstr>Hyvän auditoijan ominaisuudet</vt:lpstr>
      <vt:lpstr>Auditointiprosessi</vt:lpstr>
      <vt:lpstr>Auditoinnin rakenne</vt:lpstr>
      <vt:lpstr>Auditoinnin työnjako</vt:lpstr>
      <vt:lpstr>Auditointiohjelma</vt:lpstr>
      <vt:lpstr>Auditoinnin aikataulu ja sisällöt </vt:lpstr>
      <vt:lpstr>Auditoinnin aloituskokous</vt:lpstr>
      <vt:lpstr>Tiedonhankinta auditoinnissa</vt:lpstr>
      <vt:lpstr>Auditointimenetelmiä</vt:lpstr>
      <vt:lpstr>Ryhmähaastattelut auditointimetodina</vt:lpstr>
      <vt:lpstr>Auditointiyhteenvedon laatiminen</vt:lpstr>
      <vt:lpstr>Päätöskokous </vt:lpstr>
      <vt:lpstr>Auditointiraportti</vt:lpstr>
      <vt:lpstr>AUDITOINTI ON KIINNOSTAVAA, KOSKA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Markkanen Minna</dc:creator>
  <cp:lastModifiedBy>Markkanen Minna</cp:lastModifiedBy>
  <cp:revision>63</cp:revision>
  <cp:lastPrinted>2019-10-14T07:43:04Z</cp:lastPrinted>
  <dcterms:created xsi:type="dcterms:W3CDTF">2019-05-10T09:12:45Z</dcterms:created>
  <dcterms:modified xsi:type="dcterms:W3CDTF">2019-10-14T07:44:49Z</dcterms:modified>
</cp:coreProperties>
</file>